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60" r:id="rId2"/>
    <p:sldId id="256" r:id="rId3"/>
    <p:sldId id="294" r:id="rId4"/>
    <p:sldId id="262" r:id="rId5"/>
    <p:sldId id="264" r:id="rId6"/>
    <p:sldId id="263" r:id="rId7"/>
    <p:sldId id="265" r:id="rId8"/>
    <p:sldId id="266" r:id="rId9"/>
    <p:sldId id="267" r:id="rId10"/>
    <p:sldId id="258" r:id="rId11"/>
    <p:sldId id="269" r:id="rId12"/>
    <p:sldId id="268" r:id="rId13"/>
    <p:sldId id="261" r:id="rId14"/>
    <p:sldId id="296" r:id="rId15"/>
    <p:sldId id="295" r:id="rId16"/>
    <p:sldId id="257"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91" r:id="rId34"/>
    <p:sldId id="287" r:id="rId35"/>
    <p:sldId id="288" r:id="rId36"/>
    <p:sldId id="290" r:id="rId37"/>
    <p:sldId id="289" r:id="rId38"/>
    <p:sldId id="293" r:id="rId39"/>
    <p:sldId id="286"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4705" autoAdjust="0"/>
  </p:normalViewPr>
  <p:slideViewPr>
    <p:cSldViewPr>
      <p:cViewPr>
        <p:scale>
          <a:sx n="115" d="100"/>
          <a:sy n="115"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F9276C16-428E-4DBF-91BA-B82E06BF90BA}" type="datetimeFigureOut">
              <a:rPr lang="en-US" smtClean="0"/>
              <a:t>3/23/2021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700F5FD-79B8-406E-9D20-C5EFA6E53833}" type="slidenum">
              <a:rPr lang="en-US" smtClean="0"/>
              <a:t>‹#›</a:t>
            </a:fld>
            <a:endParaRPr lang="en-US"/>
          </a:p>
        </p:txBody>
      </p:sp>
    </p:spTree>
    <p:extLst>
      <p:ext uri="{BB962C8B-B14F-4D97-AF65-F5344CB8AC3E}">
        <p14:creationId xmlns:p14="http://schemas.microsoft.com/office/powerpoint/2010/main" val="196285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B0C9FB5-10EF-4AA3-92FB-5F17D62B4C9B}" type="datetimeFigureOut">
              <a:rPr lang="en-US" smtClean="0"/>
              <a:t>3/23/2021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B477E31-6CA2-4953-A042-94C4204A33F6}" type="slidenum">
              <a:rPr lang="en-US" smtClean="0"/>
              <a:t>‹#›</a:t>
            </a:fld>
            <a:endParaRPr lang="en-US"/>
          </a:p>
        </p:txBody>
      </p:sp>
    </p:spTree>
    <p:extLst>
      <p:ext uri="{BB962C8B-B14F-4D97-AF65-F5344CB8AC3E}">
        <p14:creationId xmlns:p14="http://schemas.microsoft.com/office/powerpoint/2010/main" val="112429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a:t>
            </a:fld>
            <a:endParaRPr lang="en-US"/>
          </a:p>
        </p:txBody>
      </p:sp>
    </p:spTree>
    <p:extLst>
      <p:ext uri="{BB962C8B-B14F-4D97-AF65-F5344CB8AC3E}">
        <p14:creationId xmlns:p14="http://schemas.microsoft.com/office/powerpoint/2010/main" val="77856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10</a:t>
            </a:fld>
            <a:endParaRPr lang="en-US"/>
          </a:p>
        </p:txBody>
      </p:sp>
    </p:spTree>
    <p:extLst>
      <p:ext uri="{BB962C8B-B14F-4D97-AF65-F5344CB8AC3E}">
        <p14:creationId xmlns:p14="http://schemas.microsoft.com/office/powerpoint/2010/main" val="3379256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11</a:t>
            </a:fld>
            <a:endParaRPr lang="en-US"/>
          </a:p>
        </p:txBody>
      </p:sp>
    </p:spTree>
    <p:extLst>
      <p:ext uri="{BB962C8B-B14F-4D97-AF65-F5344CB8AC3E}">
        <p14:creationId xmlns:p14="http://schemas.microsoft.com/office/powerpoint/2010/main" val="272742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12</a:t>
            </a:fld>
            <a:endParaRPr lang="en-US"/>
          </a:p>
        </p:txBody>
      </p:sp>
    </p:spTree>
    <p:extLst>
      <p:ext uri="{BB962C8B-B14F-4D97-AF65-F5344CB8AC3E}">
        <p14:creationId xmlns:p14="http://schemas.microsoft.com/office/powerpoint/2010/main" val="28389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13</a:t>
            </a:fld>
            <a:endParaRPr lang="en-US"/>
          </a:p>
        </p:txBody>
      </p:sp>
    </p:spTree>
    <p:extLst>
      <p:ext uri="{BB962C8B-B14F-4D97-AF65-F5344CB8AC3E}">
        <p14:creationId xmlns:p14="http://schemas.microsoft.com/office/powerpoint/2010/main" val="156750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14</a:t>
            </a:fld>
            <a:endParaRPr lang="en-US"/>
          </a:p>
        </p:txBody>
      </p:sp>
    </p:spTree>
    <p:extLst>
      <p:ext uri="{BB962C8B-B14F-4D97-AF65-F5344CB8AC3E}">
        <p14:creationId xmlns:p14="http://schemas.microsoft.com/office/powerpoint/2010/main" val="156750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15</a:t>
            </a:fld>
            <a:endParaRPr lang="en-US"/>
          </a:p>
        </p:txBody>
      </p:sp>
    </p:spTree>
    <p:extLst>
      <p:ext uri="{BB962C8B-B14F-4D97-AF65-F5344CB8AC3E}">
        <p14:creationId xmlns:p14="http://schemas.microsoft.com/office/powerpoint/2010/main" val="91647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16</a:t>
            </a:fld>
            <a:endParaRPr lang="en-US"/>
          </a:p>
        </p:txBody>
      </p:sp>
    </p:spTree>
    <p:extLst>
      <p:ext uri="{BB962C8B-B14F-4D97-AF65-F5344CB8AC3E}">
        <p14:creationId xmlns:p14="http://schemas.microsoft.com/office/powerpoint/2010/main" val="20316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17</a:t>
            </a:fld>
            <a:endParaRPr lang="en-US"/>
          </a:p>
        </p:txBody>
      </p:sp>
    </p:spTree>
    <p:extLst>
      <p:ext uri="{BB962C8B-B14F-4D97-AF65-F5344CB8AC3E}">
        <p14:creationId xmlns:p14="http://schemas.microsoft.com/office/powerpoint/2010/main" val="13125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18</a:t>
            </a:fld>
            <a:endParaRPr lang="en-US"/>
          </a:p>
        </p:txBody>
      </p:sp>
    </p:spTree>
    <p:extLst>
      <p:ext uri="{BB962C8B-B14F-4D97-AF65-F5344CB8AC3E}">
        <p14:creationId xmlns:p14="http://schemas.microsoft.com/office/powerpoint/2010/main" val="248655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19</a:t>
            </a:fld>
            <a:endParaRPr lang="en-US"/>
          </a:p>
        </p:txBody>
      </p:sp>
    </p:spTree>
    <p:extLst>
      <p:ext uri="{BB962C8B-B14F-4D97-AF65-F5344CB8AC3E}">
        <p14:creationId xmlns:p14="http://schemas.microsoft.com/office/powerpoint/2010/main" val="7286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a:t>
            </a:fld>
            <a:endParaRPr lang="en-US"/>
          </a:p>
        </p:txBody>
      </p:sp>
    </p:spTree>
    <p:extLst>
      <p:ext uri="{BB962C8B-B14F-4D97-AF65-F5344CB8AC3E}">
        <p14:creationId xmlns:p14="http://schemas.microsoft.com/office/powerpoint/2010/main" val="2200191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20</a:t>
            </a:fld>
            <a:endParaRPr lang="en-US"/>
          </a:p>
        </p:txBody>
      </p:sp>
    </p:spTree>
    <p:extLst>
      <p:ext uri="{BB962C8B-B14F-4D97-AF65-F5344CB8AC3E}">
        <p14:creationId xmlns:p14="http://schemas.microsoft.com/office/powerpoint/2010/main" val="3810120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21</a:t>
            </a:fld>
            <a:endParaRPr lang="en-US"/>
          </a:p>
        </p:txBody>
      </p:sp>
    </p:spTree>
    <p:extLst>
      <p:ext uri="{BB962C8B-B14F-4D97-AF65-F5344CB8AC3E}">
        <p14:creationId xmlns:p14="http://schemas.microsoft.com/office/powerpoint/2010/main" val="389387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22</a:t>
            </a:fld>
            <a:endParaRPr lang="en-US"/>
          </a:p>
        </p:txBody>
      </p:sp>
    </p:spTree>
    <p:extLst>
      <p:ext uri="{BB962C8B-B14F-4D97-AF65-F5344CB8AC3E}">
        <p14:creationId xmlns:p14="http://schemas.microsoft.com/office/powerpoint/2010/main" val="143407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23</a:t>
            </a:fld>
            <a:endParaRPr lang="en-US"/>
          </a:p>
        </p:txBody>
      </p:sp>
    </p:spTree>
    <p:extLst>
      <p:ext uri="{BB962C8B-B14F-4D97-AF65-F5344CB8AC3E}">
        <p14:creationId xmlns:p14="http://schemas.microsoft.com/office/powerpoint/2010/main" val="212405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24</a:t>
            </a:fld>
            <a:endParaRPr lang="en-US"/>
          </a:p>
        </p:txBody>
      </p:sp>
    </p:spTree>
    <p:extLst>
      <p:ext uri="{BB962C8B-B14F-4D97-AF65-F5344CB8AC3E}">
        <p14:creationId xmlns:p14="http://schemas.microsoft.com/office/powerpoint/2010/main" val="127545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25</a:t>
            </a:fld>
            <a:endParaRPr lang="en-US"/>
          </a:p>
        </p:txBody>
      </p:sp>
    </p:spTree>
    <p:extLst>
      <p:ext uri="{BB962C8B-B14F-4D97-AF65-F5344CB8AC3E}">
        <p14:creationId xmlns:p14="http://schemas.microsoft.com/office/powerpoint/2010/main" val="245556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26</a:t>
            </a:fld>
            <a:endParaRPr lang="en-US"/>
          </a:p>
        </p:txBody>
      </p:sp>
    </p:spTree>
    <p:extLst>
      <p:ext uri="{BB962C8B-B14F-4D97-AF65-F5344CB8AC3E}">
        <p14:creationId xmlns:p14="http://schemas.microsoft.com/office/powerpoint/2010/main" val="3046768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27</a:t>
            </a:fld>
            <a:endParaRPr lang="en-US"/>
          </a:p>
        </p:txBody>
      </p:sp>
    </p:spTree>
    <p:extLst>
      <p:ext uri="{BB962C8B-B14F-4D97-AF65-F5344CB8AC3E}">
        <p14:creationId xmlns:p14="http://schemas.microsoft.com/office/powerpoint/2010/main" val="2339807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28</a:t>
            </a:fld>
            <a:endParaRPr lang="en-US"/>
          </a:p>
        </p:txBody>
      </p:sp>
    </p:spTree>
    <p:extLst>
      <p:ext uri="{BB962C8B-B14F-4D97-AF65-F5344CB8AC3E}">
        <p14:creationId xmlns:p14="http://schemas.microsoft.com/office/powerpoint/2010/main" val="1431999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29</a:t>
            </a:fld>
            <a:endParaRPr lang="en-US"/>
          </a:p>
        </p:txBody>
      </p:sp>
    </p:spTree>
    <p:extLst>
      <p:ext uri="{BB962C8B-B14F-4D97-AF65-F5344CB8AC3E}">
        <p14:creationId xmlns:p14="http://schemas.microsoft.com/office/powerpoint/2010/main" val="196428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a:t>
            </a:fld>
            <a:endParaRPr lang="en-US"/>
          </a:p>
        </p:txBody>
      </p:sp>
    </p:spTree>
    <p:extLst>
      <p:ext uri="{BB962C8B-B14F-4D97-AF65-F5344CB8AC3E}">
        <p14:creationId xmlns:p14="http://schemas.microsoft.com/office/powerpoint/2010/main" val="2200191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30</a:t>
            </a:fld>
            <a:endParaRPr lang="en-US"/>
          </a:p>
        </p:txBody>
      </p:sp>
    </p:spTree>
    <p:extLst>
      <p:ext uri="{BB962C8B-B14F-4D97-AF65-F5344CB8AC3E}">
        <p14:creationId xmlns:p14="http://schemas.microsoft.com/office/powerpoint/2010/main" val="218463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31</a:t>
            </a:fld>
            <a:endParaRPr lang="en-US"/>
          </a:p>
        </p:txBody>
      </p:sp>
    </p:spTree>
    <p:extLst>
      <p:ext uri="{BB962C8B-B14F-4D97-AF65-F5344CB8AC3E}">
        <p14:creationId xmlns:p14="http://schemas.microsoft.com/office/powerpoint/2010/main" val="353501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32</a:t>
            </a:fld>
            <a:endParaRPr lang="en-US"/>
          </a:p>
        </p:txBody>
      </p:sp>
    </p:spTree>
    <p:extLst>
      <p:ext uri="{BB962C8B-B14F-4D97-AF65-F5344CB8AC3E}">
        <p14:creationId xmlns:p14="http://schemas.microsoft.com/office/powerpoint/2010/main" val="366339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33</a:t>
            </a:fld>
            <a:endParaRPr lang="en-US"/>
          </a:p>
        </p:txBody>
      </p:sp>
    </p:spTree>
    <p:extLst>
      <p:ext uri="{BB962C8B-B14F-4D97-AF65-F5344CB8AC3E}">
        <p14:creationId xmlns:p14="http://schemas.microsoft.com/office/powerpoint/2010/main" val="3928718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34</a:t>
            </a:fld>
            <a:endParaRPr lang="en-US"/>
          </a:p>
        </p:txBody>
      </p:sp>
    </p:spTree>
    <p:extLst>
      <p:ext uri="{BB962C8B-B14F-4D97-AF65-F5344CB8AC3E}">
        <p14:creationId xmlns:p14="http://schemas.microsoft.com/office/powerpoint/2010/main" val="543449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35</a:t>
            </a:fld>
            <a:endParaRPr lang="en-US"/>
          </a:p>
        </p:txBody>
      </p:sp>
    </p:spTree>
    <p:extLst>
      <p:ext uri="{BB962C8B-B14F-4D97-AF65-F5344CB8AC3E}">
        <p14:creationId xmlns:p14="http://schemas.microsoft.com/office/powerpoint/2010/main" val="1877948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36</a:t>
            </a:fld>
            <a:endParaRPr lang="en-US"/>
          </a:p>
        </p:txBody>
      </p:sp>
    </p:spTree>
    <p:extLst>
      <p:ext uri="{BB962C8B-B14F-4D97-AF65-F5344CB8AC3E}">
        <p14:creationId xmlns:p14="http://schemas.microsoft.com/office/powerpoint/2010/main" val="209248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37</a:t>
            </a:fld>
            <a:endParaRPr lang="en-US"/>
          </a:p>
        </p:txBody>
      </p:sp>
    </p:spTree>
    <p:extLst>
      <p:ext uri="{BB962C8B-B14F-4D97-AF65-F5344CB8AC3E}">
        <p14:creationId xmlns:p14="http://schemas.microsoft.com/office/powerpoint/2010/main" val="855838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38</a:t>
            </a:fld>
            <a:endParaRPr lang="en-US"/>
          </a:p>
        </p:txBody>
      </p:sp>
    </p:spTree>
    <p:extLst>
      <p:ext uri="{BB962C8B-B14F-4D97-AF65-F5344CB8AC3E}">
        <p14:creationId xmlns:p14="http://schemas.microsoft.com/office/powerpoint/2010/main" val="288440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39</a:t>
            </a:fld>
            <a:endParaRPr lang="en-US"/>
          </a:p>
        </p:txBody>
      </p:sp>
    </p:spTree>
    <p:extLst>
      <p:ext uri="{BB962C8B-B14F-4D97-AF65-F5344CB8AC3E}">
        <p14:creationId xmlns:p14="http://schemas.microsoft.com/office/powerpoint/2010/main" val="304709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4</a:t>
            </a:fld>
            <a:endParaRPr lang="en-US"/>
          </a:p>
        </p:txBody>
      </p:sp>
    </p:spTree>
    <p:extLst>
      <p:ext uri="{BB962C8B-B14F-4D97-AF65-F5344CB8AC3E}">
        <p14:creationId xmlns:p14="http://schemas.microsoft.com/office/powerpoint/2010/main" val="353777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5</a:t>
            </a:fld>
            <a:endParaRPr lang="en-US"/>
          </a:p>
        </p:txBody>
      </p:sp>
    </p:spTree>
    <p:extLst>
      <p:ext uri="{BB962C8B-B14F-4D97-AF65-F5344CB8AC3E}">
        <p14:creationId xmlns:p14="http://schemas.microsoft.com/office/powerpoint/2010/main" val="399017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6</a:t>
            </a:fld>
            <a:endParaRPr lang="en-US"/>
          </a:p>
        </p:txBody>
      </p:sp>
    </p:spTree>
    <p:extLst>
      <p:ext uri="{BB962C8B-B14F-4D97-AF65-F5344CB8AC3E}">
        <p14:creationId xmlns:p14="http://schemas.microsoft.com/office/powerpoint/2010/main" val="384140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7</a:t>
            </a:fld>
            <a:endParaRPr lang="en-US"/>
          </a:p>
        </p:txBody>
      </p:sp>
    </p:spTree>
    <p:extLst>
      <p:ext uri="{BB962C8B-B14F-4D97-AF65-F5344CB8AC3E}">
        <p14:creationId xmlns:p14="http://schemas.microsoft.com/office/powerpoint/2010/main" val="413420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8</a:t>
            </a:fld>
            <a:endParaRPr lang="en-US"/>
          </a:p>
        </p:txBody>
      </p:sp>
    </p:spTree>
    <p:extLst>
      <p:ext uri="{BB962C8B-B14F-4D97-AF65-F5344CB8AC3E}">
        <p14:creationId xmlns:p14="http://schemas.microsoft.com/office/powerpoint/2010/main" val="153548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477E31-6CA2-4953-A042-94C4204A33F6}" type="slidenum">
              <a:rPr lang="en-US" smtClean="0"/>
              <a:t>9</a:t>
            </a:fld>
            <a:endParaRPr lang="en-US"/>
          </a:p>
        </p:txBody>
      </p:sp>
    </p:spTree>
    <p:extLst>
      <p:ext uri="{BB962C8B-B14F-4D97-AF65-F5344CB8AC3E}">
        <p14:creationId xmlns:p14="http://schemas.microsoft.com/office/powerpoint/2010/main" val="192294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s://www.vereinwir.ch/schweizerischer-verein-w-i-r-stellungnahme-zu-stephan-netzle-praesident-eidgenoessische-kommunikationskommission-comcom-brief-an-den-bundesra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vereinwir.ch/schweizerischer-verein-w-i-r-stellungnahme-zu-andre-krause-chief-exekutive-officer-von-sunrise-interview-mit-blick-vom-13-09-2020-die-situation-ist-skandaloes/" TargetMode="External"/><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vereinwir.ch/schweizerischer-verein-w-i-r-stellungnahme-zu-dr-pascal-grieder-chief-exekutive-officer-von-salt-interview-mit-blick-vom-13-09-2020-es-gibt-keine-anzeichen-schaedlicher-folgen/" TargetMode="External"/><Relationship Id="rId5" Type="http://schemas.openxmlformats.org/officeDocument/2006/relationships/image" Target="../media/image8.jpg"/><Relationship Id="rId4" Type="http://schemas.openxmlformats.org/officeDocument/2006/relationships/hyperlink" Target="https://www.vereinwir.ch/schweizerischer-verein-w-i-r-stellungnahme-zu-urs-schaeppi-chief-exekutive-officer-von-swisscom-interview-mit-blick-vom-13-09-2020-in-der-schweiz-gelten-sogar-zehn-mal-strengere-grenzwerte/" TargetMode="Externa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hyperlink" Target="https://www.vereinwir.ch/schweizerischer-verein-w-i-r-brief-an-bundespraesidentin-simonetta-sommaruga-mit-stellungnahme-zu-den-blick-interviews-von-danny-schlumpf-die-situation-ist-skandaloes-vom-13-09-2020/" TargetMode="External"/><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vereinwir.ch/skandaloese-5g-mobilfunk-immissionsmessung-pruefbericht-swisscom-nedtech-kartell-mit-kurzkommentar-zum-pruefbericht-abnahmemessung-mobilfunkanlage/" TargetMode="External"/><Relationship Id="rId5" Type="http://schemas.openxmlformats.org/officeDocument/2006/relationships/image" Target="../media/image11.jpg"/><Relationship Id="rId4" Type="http://schemas.openxmlformats.org/officeDocument/2006/relationships/hyperlink" Target="https://www.vereinwir.ch/gemeindebrief-10-2020-neues-fuer-behoerden-und-politik/" TargetMode="External"/><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vereinwir.ch/email-brief-an-die-bundesversammlung/" TargetMode="External"/><Relationship Id="rId5" Type="http://schemas.openxmlformats.org/officeDocument/2006/relationships/image" Target="../media/image14.jpg"/><Relationship Id="rId4" Type="http://schemas.openxmlformats.org/officeDocument/2006/relationships/hyperlink" Target="https://www.vereinwir.ch/stellungnahme-zu-5g-in-der-schweiz-fragenkatalo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schutz-vor-strahlung.ch/news/erste-verwaltungsgerichtsurteile-zu-5g-anten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hyperlink" Target="file:///D:\FBS_Ich-habe-die-wahl-Intro.mp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unwaehlbar.ch/"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www.unw&#228;hlbar.ch/" TargetMode="External"/><Relationship Id="rId5" Type="http://schemas.openxmlformats.org/officeDocument/2006/relationships/image" Target="../media/image21.jpg"/><Relationship Id="rId4" Type="http://schemas.openxmlformats.org/officeDocument/2006/relationships/hyperlink" Target="https://unwaehlbar.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s://unwaehlbar.ch/" TargetMode="Externa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mobilfunkhaftung.ch/unterzeichnen/" TargetMode="External"/><Relationship Id="rId5" Type="http://schemas.openxmlformats.org/officeDocument/2006/relationships/image" Target="../media/image24.jpg"/><Relationship Id="rId4" Type="http://schemas.openxmlformats.org/officeDocument/2006/relationships/hyperlink" Target="&#171;F&#252;r%20Freiheit%20und%20k&#246;rperliche%20Unversehrtheit%20(STOPP%20Impfpflicht)&#187;"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hyperlink" Target="https://fbschweiz.ch/index.php/de/memberp-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8.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3.jpg"/><Relationship Id="rId9" Type="http://schemas.openxmlformats.org/officeDocument/2006/relationships/hyperlink" Target="https://bioinitiative.org/research-summar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1" y="76199"/>
            <a:ext cx="4495800" cy="635937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3" name="TextBox 2"/>
          <p:cNvSpPr txBox="1"/>
          <p:nvPr/>
        </p:nvSpPr>
        <p:spPr>
          <a:xfrm>
            <a:off x="6934200" y="5181600"/>
            <a:ext cx="2133600" cy="830997"/>
          </a:xfrm>
          <a:prstGeom prst="rect">
            <a:avLst/>
          </a:prstGeom>
          <a:noFill/>
        </p:spPr>
        <p:txBody>
          <a:bodyPr wrap="square" rtlCol="0">
            <a:spAutoFit/>
          </a:bodyPr>
          <a:lstStyle/>
          <a:p>
            <a:r>
              <a:rPr lang="en-US" sz="1200" b="1" dirty="0" smtClean="0"/>
              <a:t>Kontakt:</a:t>
            </a:r>
            <a:r>
              <a:rPr lang="en-US" sz="1200" dirty="0" smtClean="0"/>
              <a:t/>
            </a:r>
            <a:br>
              <a:rPr lang="en-US" sz="1200" dirty="0" smtClean="0"/>
            </a:br>
            <a:r>
              <a:rPr lang="en-US" sz="1200" dirty="0" smtClean="0"/>
              <a:t>Christian.Oesch@FBSchweiz.ch </a:t>
            </a:r>
          </a:p>
          <a:p>
            <a:r>
              <a:rPr lang="en-US" sz="1200" dirty="0" err="1" smtClean="0"/>
              <a:t>Direkt</a:t>
            </a:r>
            <a:r>
              <a:rPr lang="en-US" sz="1200" dirty="0" smtClean="0"/>
              <a:t>: +41 79 329 2448</a:t>
            </a:r>
          </a:p>
          <a:p>
            <a:r>
              <a:rPr lang="en-US" sz="1200" dirty="0" smtClean="0"/>
              <a:t>www.FBSchweiz.ch</a:t>
            </a:r>
            <a:endParaRPr lang="en-US" sz="1200" dirty="0"/>
          </a:p>
        </p:txBody>
      </p:sp>
      <p:sp>
        <p:nvSpPr>
          <p:cNvPr id="6" name="TextBox 5"/>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949906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685800"/>
          </a:xfrm>
        </p:spPr>
        <p:txBody>
          <a:bodyPr>
            <a:normAutofit/>
          </a:bodyPr>
          <a:lstStyle/>
          <a:p>
            <a:pPr algn="l"/>
            <a:r>
              <a:rPr lang="de-DE" sz="2400" b="1" dirty="0">
                <a:solidFill>
                  <a:srgbClr val="FF0000"/>
                </a:solidFill>
              </a:rPr>
              <a:t>Stellungnahme zu 5G in der Schweiz</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16" name="Picture 1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19" y="1905000"/>
            <a:ext cx="3252681" cy="4410592"/>
          </a:xfrm>
          <a:prstGeom prst="rect">
            <a:avLst/>
          </a:prstGeom>
          <a:solidFill>
            <a:srgbClr val="FF0000"/>
          </a:solidFill>
          <a:ln w="3175">
            <a:solidFill>
              <a:schemeClr val="bg1"/>
            </a:soli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960" y="1905000"/>
            <a:ext cx="3697857" cy="3986289"/>
          </a:xfrm>
          <a:prstGeom prst="rect">
            <a:avLst/>
          </a:prstGeom>
        </p:spPr>
      </p:pic>
      <p:sp>
        <p:nvSpPr>
          <p:cNvPr id="7" name="TextBox 6"/>
          <p:cNvSpPr txBox="1"/>
          <p:nvPr/>
        </p:nvSpPr>
        <p:spPr>
          <a:xfrm>
            <a:off x="914400" y="6066609"/>
            <a:ext cx="3048000" cy="369332"/>
          </a:xfrm>
          <a:prstGeom prst="rect">
            <a:avLst/>
          </a:prstGeom>
          <a:noFill/>
        </p:spPr>
        <p:txBody>
          <a:bodyPr wrap="square" rtlCol="0">
            <a:spAutoFit/>
          </a:bodyPr>
          <a:lstStyle/>
          <a:p>
            <a:r>
              <a:rPr lang="en-US" dirty="0" err="1">
                <a:hlinkClick r:id="rId4"/>
              </a:rPr>
              <a:t>Zur</a:t>
            </a:r>
            <a:r>
              <a:rPr lang="en-US" dirty="0">
                <a:hlinkClick r:id="rId4"/>
              </a:rPr>
              <a:t> </a:t>
            </a:r>
            <a:r>
              <a:rPr lang="en-US" dirty="0" err="1">
                <a:hlinkClick r:id="rId4"/>
              </a:rPr>
              <a:t>Stellungnahme</a:t>
            </a:r>
            <a:r>
              <a:rPr lang="en-US" dirty="0"/>
              <a:t> (PDF)</a:t>
            </a:r>
          </a:p>
        </p:txBody>
      </p:sp>
    </p:spTree>
    <p:extLst>
      <p:ext uri="{BB962C8B-B14F-4D97-AF65-F5344CB8AC3E}">
        <p14:creationId xmlns:p14="http://schemas.microsoft.com/office/powerpoint/2010/main" val="136898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685800"/>
          </a:xfrm>
        </p:spPr>
        <p:txBody>
          <a:bodyPr>
            <a:normAutofit/>
          </a:bodyPr>
          <a:lstStyle/>
          <a:p>
            <a:pPr algn="l"/>
            <a:r>
              <a:rPr lang="de-DE" sz="2400" b="1" dirty="0">
                <a:solidFill>
                  <a:srgbClr val="FF0000"/>
                </a:solidFill>
              </a:rPr>
              <a:t>Stellungnahme zu 5G in der Schweiz</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12" name="Picture 1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828800"/>
            <a:ext cx="2933700" cy="4486275"/>
          </a:xfrm>
          <a:prstGeom prst="rect">
            <a:avLst/>
          </a:prstGeom>
        </p:spPr>
      </p:pic>
      <p:pic>
        <p:nvPicPr>
          <p:cNvPr id="13" name="Picture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1828800"/>
            <a:ext cx="2981325" cy="4276725"/>
          </a:xfrm>
          <a:prstGeom prst="rect">
            <a:avLst/>
          </a:prstGeom>
        </p:spPr>
      </p:pic>
      <p:pic>
        <p:nvPicPr>
          <p:cNvPr id="14" name="Picture 13">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1828800"/>
            <a:ext cx="2971800" cy="4000500"/>
          </a:xfrm>
          <a:prstGeom prst="rect">
            <a:avLst/>
          </a:prstGeom>
        </p:spPr>
      </p:pic>
    </p:spTree>
    <p:extLst>
      <p:ext uri="{BB962C8B-B14F-4D97-AF65-F5344CB8AC3E}">
        <p14:creationId xmlns:p14="http://schemas.microsoft.com/office/powerpoint/2010/main" val="125385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685800"/>
          </a:xfrm>
        </p:spPr>
        <p:txBody>
          <a:bodyPr>
            <a:normAutofit/>
          </a:bodyPr>
          <a:lstStyle/>
          <a:p>
            <a:pPr algn="l"/>
            <a:r>
              <a:rPr lang="de-DE" sz="2400" b="1" dirty="0">
                <a:solidFill>
                  <a:srgbClr val="FF0000"/>
                </a:solidFill>
              </a:rPr>
              <a:t>Stellungnahme zu 5G in der Schweiz</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213" y="1791812"/>
            <a:ext cx="2871188" cy="3038986"/>
          </a:xfrm>
          <a:prstGeom prst="rect">
            <a:avLst/>
          </a:prstGeom>
        </p:spPr>
      </p:pic>
      <p:pic>
        <p:nvPicPr>
          <p:cNvPr id="10" name="Pictur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1791811"/>
            <a:ext cx="2996212" cy="4287185"/>
          </a:xfrm>
          <a:prstGeom prst="rect">
            <a:avLst/>
          </a:prstGeom>
        </p:spPr>
      </p:pic>
      <p:pic>
        <p:nvPicPr>
          <p:cNvPr id="11" name="Picture 10">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1809065"/>
            <a:ext cx="2819400" cy="4723411"/>
          </a:xfrm>
          <a:prstGeom prst="rect">
            <a:avLst/>
          </a:prstGeom>
        </p:spPr>
      </p:pic>
    </p:spTree>
    <p:extLst>
      <p:ext uri="{BB962C8B-B14F-4D97-AF65-F5344CB8AC3E}">
        <p14:creationId xmlns:p14="http://schemas.microsoft.com/office/powerpoint/2010/main" val="136602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de-DE" sz="3600" b="1" dirty="0"/>
              <a:t>Das Problem-1 “</a:t>
            </a:r>
            <a:r>
              <a:rPr lang="de-DE" sz="3600" b="1" dirty="0">
                <a:solidFill>
                  <a:srgbClr val="FF0000"/>
                </a:solidFill>
              </a:rPr>
              <a:t>5G</a:t>
            </a:r>
            <a:r>
              <a:rPr lang="de-DE" sz="3600" b="1" dirty="0"/>
              <a:t>”</a:t>
            </a:r>
          </a:p>
        </p:txBody>
      </p:sp>
      <p:sp>
        <p:nvSpPr>
          <p:cNvPr id="3" name="Subtitle 2"/>
          <p:cNvSpPr>
            <a:spLocks noGrp="1"/>
          </p:cNvSpPr>
          <p:nvPr>
            <p:ph type="subTitle" idx="1"/>
          </p:nvPr>
        </p:nvSpPr>
        <p:spPr>
          <a:xfrm>
            <a:off x="152400" y="1219200"/>
            <a:ext cx="8991600" cy="685800"/>
          </a:xfrm>
        </p:spPr>
        <p:txBody>
          <a:bodyPr>
            <a:noAutofit/>
          </a:bodyPr>
          <a:lstStyle/>
          <a:p>
            <a:pPr algn="l"/>
            <a:r>
              <a:rPr lang="de-DE" sz="2400" b="1" dirty="0">
                <a:solidFill>
                  <a:srgbClr val="FF0000"/>
                </a:solidFill>
              </a:rPr>
              <a:t>5G Fragenkatalog an die Bundesversammlung (National &amp; Ständerat) </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450" y="1752600"/>
            <a:ext cx="3020678" cy="2971800"/>
          </a:xfrm>
          <a:prstGeom prst="rect">
            <a:avLst/>
          </a:prstGeom>
        </p:spPr>
      </p:pic>
      <p:sp>
        <p:nvSpPr>
          <p:cNvPr id="12" name="TextBox 11"/>
          <p:cNvSpPr txBox="1"/>
          <p:nvPr/>
        </p:nvSpPr>
        <p:spPr>
          <a:xfrm>
            <a:off x="536275" y="5715000"/>
            <a:ext cx="2525500" cy="369332"/>
          </a:xfrm>
          <a:prstGeom prst="rect">
            <a:avLst/>
          </a:prstGeom>
          <a:noFill/>
        </p:spPr>
        <p:txBody>
          <a:bodyPr wrap="none" rtlCol="0">
            <a:spAutoFit/>
          </a:bodyPr>
          <a:lstStyle/>
          <a:p>
            <a:r>
              <a:rPr lang="en-US" dirty="0" err="1">
                <a:hlinkClick r:id="rId4"/>
              </a:rPr>
              <a:t>Zum</a:t>
            </a:r>
            <a:r>
              <a:rPr lang="en-US" dirty="0">
                <a:hlinkClick r:id="rId4"/>
              </a:rPr>
              <a:t> </a:t>
            </a:r>
            <a:r>
              <a:rPr lang="en-US" dirty="0" err="1">
                <a:hlinkClick r:id="rId4"/>
              </a:rPr>
              <a:t>Fragenkatalog</a:t>
            </a:r>
            <a:r>
              <a:rPr lang="en-US" dirty="0"/>
              <a:t> (PDF)</a:t>
            </a:r>
          </a:p>
        </p:txBody>
      </p:sp>
      <p:pic>
        <p:nvPicPr>
          <p:cNvPr id="13" name="Picture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752600"/>
            <a:ext cx="2990850" cy="2876550"/>
          </a:xfrm>
          <a:prstGeom prst="rect">
            <a:avLst/>
          </a:prstGeom>
        </p:spPr>
      </p:pic>
    </p:spTree>
    <p:extLst>
      <p:ext uri="{BB962C8B-B14F-4D97-AF65-F5344CB8AC3E}">
        <p14:creationId xmlns:p14="http://schemas.microsoft.com/office/powerpoint/2010/main" val="384632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de-DE" sz="3600" b="1" dirty="0"/>
              <a:t>Das Problem-1 “</a:t>
            </a:r>
            <a:r>
              <a:rPr lang="de-DE" sz="3600" b="1" dirty="0">
                <a:solidFill>
                  <a:srgbClr val="FF0000"/>
                </a:solidFill>
              </a:rPr>
              <a:t>5G</a:t>
            </a:r>
            <a:r>
              <a:rPr lang="de-DE" sz="3600" b="1" dirty="0"/>
              <a:t>”</a:t>
            </a:r>
          </a:p>
        </p:txBody>
      </p:sp>
      <p:sp>
        <p:nvSpPr>
          <p:cNvPr id="3" name="Subtitle 2"/>
          <p:cNvSpPr>
            <a:spLocks noGrp="1"/>
          </p:cNvSpPr>
          <p:nvPr>
            <p:ph type="subTitle" idx="1"/>
          </p:nvPr>
        </p:nvSpPr>
        <p:spPr>
          <a:xfrm>
            <a:off x="152400" y="1219200"/>
            <a:ext cx="8839200" cy="838200"/>
          </a:xfrm>
        </p:spPr>
        <p:txBody>
          <a:bodyPr>
            <a:noAutofit/>
          </a:bodyPr>
          <a:lstStyle/>
          <a:p>
            <a:pPr algn="l"/>
            <a:r>
              <a:rPr lang="de-DE" sz="2400" b="1" dirty="0">
                <a:solidFill>
                  <a:schemeClr val="tx1"/>
                </a:solidFill>
              </a:rPr>
              <a:t>Fazit: </a:t>
            </a:r>
            <a:r>
              <a:rPr lang="de-DE" sz="2400" b="1" dirty="0">
                <a:solidFill>
                  <a:srgbClr val="FF0000"/>
                </a:solidFill>
              </a:rPr>
              <a:t>Kontrolle von adaptiven </a:t>
            </a:r>
            <a:r>
              <a:rPr lang="de-DE" sz="2400" b="1" dirty="0" smtClean="0">
                <a:solidFill>
                  <a:srgbClr val="FF0000"/>
                </a:solidFill>
              </a:rPr>
              <a:t>Antennen fehlt und die Qualitätssicherungssystem </a:t>
            </a:r>
            <a:r>
              <a:rPr lang="de-DE" sz="2400" b="1" dirty="0">
                <a:solidFill>
                  <a:srgbClr val="FF0000"/>
                </a:solidFill>
              </a:rPr>
              <a:t>für adaptive Antennen </a:t>
            </a:r>
            <a:r>
              <a:rPr lang="de-DE" sz="2400" b="1" dirty="0" smtClean="0">
                <a:solidFill>
                  <a:srgbClr val="FF0000"/>
                </a:solidFill>
              </a:rPr>
              <a:t>ist unbrauchbar</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
        <p:nvSpPr>
          <p:cNvPr id="6" name="TextBox 5"/>
          <p:cNvSpPr txBox="1"/>
          <p:nvPr/>
        </p:nvSpPr>
        <p:spPr>
          <a:xfrm>
            <a:off x="152400" y="2057400"/>
            <a:ext cx="8610600" cy="4462760"/>
          </a:xfrm>
          <a:prstGeom prst="rect">
            <a:avLst/>
          </a:prstGeom>
          <a:noFill/>
        </p:spPr>
        <p:txBody>
          <a:bodyPr wrap="square" rtlCol="0">
            <a:spAutoFit/>
          </a:bodyPr>
          <a:lstStyle/>
          <a:p>
            <a:r>
              <a:rPr lang="de-DE" sz="2400" dirty="0" smtClean="0"/>
              <a:t/>
            </a:r>
            <a:br>
              <a:rPr lang="de-DE" sz="2400" dirty="0" smtClean="0"/>
            </a:br>
            <a:r>
              <a:rPr lang="de-DE" sz="2400" dirty="0" smtClean="0"/>
              <a:t>Erste </a:t>
            </a:r>
            <a:r>
              <a:rPr lang="de-DE" sz="2400" dirty="0"/>
              <a:t>Verwaltungsgerichtsurteile zu </a:t>
            </a:r>
            <a:r>
              <a:rPr lang="de-DE" sz="2400" dirty="0" smtClean="0"/>
              <a:t>5G-Antennen</a:t>
            </a:r>
            <a:br>
              <a:rPr lang="de-DE" sz="2400" dirty="0" smtClean="0"/>
            </a:br>
            <a:endParaRPr lang="de-DE" sz="2400" dirty="0" smtClean="0"/>
          </a:p>
          <a:p>
            <a:pPr marL="342900" indent="-342900">
              <a:buFont typeface="+mj-lt"/>
              <a:buAutoNum type="arabicPeriod"/>
            </a:pPr>
            <a:r>
              <a:rPr lang="de-DE" sz="2400" dirty="0"/>
              <a:t>Der Entscheid aus dem </a:t>
            </a:r>
            <a:r>
              <a:rPr lang="de-DE" sz="2400" dirty="0">
                <a:hlinkClick r:id="rId4"/>
              </a:rPr>
              <a:t>Kanton </a:t>
            </a:r>
            <a:r>
              <a:rPr lang="de-DE" sz="2400" dirty="0" smtClean="0">
                <a:hlinkClick r:id="rId4"/>
              </a:rPr>
              <a:t>Bern </a:t>
            </a:r>
            <a:endParaRPr lang="de-DE" sz="2400" dirty="0" smtClean="0"/>
          </a:p>
          <a:p>
            <a:pPr marL="342900" indent="-342900">
              <a:buFont typeface="+mj-lt"/>
              <a:buAutoNum type="arabicPeriod"/>
            </a:pPr>
            <a:r>
              <a:rPr lang="de-DE" sz="2400" dirty="0" smtClean="0"/>
              <a:t>Der </a:t>
            </a:r>
            <a:r>
              <a:rPr lang="de-DE" sz="2400" dirty="0"/>
              <a:t>Entscheid aus dem </a:t>
            </a:r>
            <a:r>
              <a:rPr lang="de-DE" sz="2400" dirty="0">
                <a:hlinkClick r:id="rId4"/>
              </a:rPr>
              <a:t>Kanton </a:t>
            </a:r>
            <a:r>
              <a:rPr lang="de-DE" sz="2400" dirty="0" smtClean="0">
                <a:hlinkClick r:id="rId4"/>
              </a:rPr>
              <a:t>Zürich</a:t>
            </a:r>
            <a:endParaRPr lang="de-DE" sz="2400" dirty="0"/>
          </a:p>
          <a:p>
            <a:endParaRPr lang="de-DE" sz="2400" dirty="0"/>
          </a:p>
          <a:p>
            <a:r>
              <a:rPr lang="de-DE" sz="2000" b="1" dirty="0" smtClean="0">
                <a:solidFill>
                  <a:srgbClr val="FF0000"/>
                </a:solidFill>
              </a:rPr>
              <a:t>Alle </a:t>
            </a:r>
            <a:r>
              <a:rPr lang="de-DE" sz="2000" b="1" dirty="0">
                <a:solidFill>
                  <a:srgbClr val="FF0000"/>
                </a:solidFill>
              </a:rPr>
              <a:t>adaptiven Antennen können bis auf weiteres nicht kontrolliert </a:t>
            </a:r>
            <a:r>
              <a:rPr lang="de-DE" sz="2000" b="1" dirty="0" smtClean="0">
                <a:solidFill>
                  <a:srgbClr val="FF0000"/>
                </a:solidFill>
              </a:rPr>
              <a:t>werden</a:t>
            </a:r>
            <a:r>
              <a:rPr lang="de-DE" sz="2000" b="1" dirty="0">
                <a:solidFill>
                  <a:srgbClr val="FF0000"/>
                </a:solidFill>
              </a:rPr>
              <a:t>. </a:t>
            </a:r>
            <a:r>
              <a:rPr lang="de-DE" sz="2000" b="1" dirty="0" smtClean="0">
                <a:solidFill>
                  <a:srgbClr val="FF0000"/>
                </a:solidFill>
              </a:rPr>
              <a:t>Es </a:t>
            </a:r>
            <a:r>
              <a:rPr lang="de-DE" sz="2000" b="1" dirty="0">
                <a:solidFill>
                  <a:srgbClr val="FF0000"/>
                </a:solidFill>
              </a:rPr>
              <a:t>drohen massive Grenzwert-Überschreitungen und </a:t>
            </a:r>
            <a:r>
              <a:rPr lang="de-DE" sz="2000" b="1" dirty="0" smtClean="0">
                <a:solidFill>
                  <a:srgbClr val="FF0000"/>
                </a:solidFill>
              </a:rPr>
              <a:t>damit eine grosse </a:t>
            </a:r>
            <a:r>
              <a:rPr lang="de-DE" sz="2000" b="1" dirty="0">
                <a:solidFill>
                  <a:srgbClr val="FF0000"/>
                </a:solidFill>
              </a:rPr>
              <a:t>Gefahr für die </a:t>
            </a:r>
            <a:r>
              <a:rPr lang="de-DE" sz="2000" b="1" dirty="0" smtClean="0">
                <a:solidFill>
                  <a:srgbClr val="FF0000"/>
                </a:solidFill>
              </a:rPr>
              <a:t>Gesundheit </a:t>
            </a:r>
            <a:r>
              <a:rPr lang="de-DE" sz="2000" b="1" dirty="0">
                <a:solidFill>
                  <a:srgbClr val="FF0000"/>
                </a:solidFill>
              </a:rPr>
              <a:t>der Bevölkerung. Daher </a:t>
            </a:r>
            <a:r>
              <a:rPr lang="de-DE" sz="2000" b="1" dirty="0" smtClean="0">
                <a:solidFill>
                  <a:srgbClr val="FF0000"/>
                </a:solidFill>
              </a:rPr>
              <a:t>fordern </a:t>
            </a:r>
            <a:r>
              <a:rPr lang="de-DE" sz="2000" b="1" dirty="0">
                <a:solidFill>
                  <a:srgbClr val="FF0000"/>
                </a:solidFill>
              </a:rPr>
              <a:t>wir die Gemeinden mit Nachdruck auf, </a:t>
            </a:r>
            <a:r>
              <a:rPr lang="de-DE" sz="2000" b="1" dirty="0" smtClean="0">
                <a:solidFill>
                  <a:srgbClr val="FF0000"/>
                </a:solidFill>
              </a:rPr>
              <a:t>die </a:t>
            </a:r>
            <a:r>
              <a:rPr lang="de-DE" sz="2000" b="1" dirty="0">
                <a:solidFill>
                  <a:srgbClr val="FF0000"/>
                </a:solidFill>
              </a:rPr>
              <a:t>Abschaltung der </a:t>
            </a:r>
            <a:r>
              <a:rPr lang="de-DE" sz="2000" b="1" dirty="0" smtClean="0">
                <a:solidFill>
                  <a:srgbClr val="FF0000"/>
                </a:solidFill>
              </a:rPr>
              <a:t>adaptiven </a:t>
            </a:r>
            <a:r>
              <a:rPr lang="de-DE" sz="2000" b="1" dirty="0">
                <a:solidFill>
                  <a:srgbClr val="FF0000"/>
                </a:solidFill>
              </a:rPr>
              <a:t>Antennen zu verfügen, bis die QS-Systeme gemäss </a:t>
            </a:r>
            <a:r>
              <a:rPr lang="de-DE" sz="2000" b="1" dirty="0" smtClean="0">
                <a:solidFill>
                  <a:srgbClr val="FF0000"/>
                </a:solidFill>
              </a:rPr>
              <a:t>den </a:t>
            </a:r>
            <a:r>
              <a:rPr lang="de-DE" sz="2000" b="1" dirty="0">
                <a:solidFill>
                  <a:srgbClr val="FF0000"/>
                </a:solidFill>
              </a:rPr>
              <a:t>Anforderungen der Vollzugsempfehlung angepasst, </a:t>
            </a:r>
            <a:r>
              <a:rPr lang="de-DE" sz="2000" b="1" dirty="0" smtClean="0">
                <a:solidFill>
                  <a:srgbClr val="FF0000"/>
                </a:solidFill>
              </a:rPr>
              <a:t>zertifiziert </a:t>
            </a:r>
            <a:r>
              <a:rPr lang="de-DE" sz="2000" b="1" dirty="0">
                <a:solidFill>
                  <a:srgbClr val="FF0000"/>
                </a:solidFill>
              </a:rPr>
              <a:t>und von </a:t>
            </a:r>
            <a:r>
              <a:rPr lang="de-DE" sz="2000" b="1" dirty="0" smtClean="0">
                <a:solidFill>
                  <a:srgbClr val="FF0000"/>
                </a:solidFill>
              </a:rPr>
              <a:t>unabhängiger </a:t>
            </a:r>
            <a:r>
              <a:rPr lang="de-DE" sz="2000" b="1" dirty="0">
                <a:solidFill>
                  <a:srgbClr val="FF0000"/>
                </a:solidFill>
              </a:rPr>
              <a:t>Stelle kontrolliert sind</a:t>
            </a:r>
            <a:r>
              <a:rPr lang="de-DE" sz="2000" b="1" dirty="0" smtClean="0">
                <a:solidFill>
                  <a:srgbClr val="FF0000"/>
                </a:solidFill>
              </a:rPr>
              <a:t>.</a:t>
            </a:r>
          </a:p>
          <a:p>
            <a:endParaRPr lang="en-US" sz="2000" b="1" dirty="0">
              <a:solidFill>
                <a:srgbClr val="FF0000"/>
              </a:solidFill>
            </a:endParaRPr>
          </a:p>
        </p:txBody>
      </p:sp>
    </p:spTree>
    <p:extLst>
      <p:ext uri="{BB962C8B-B14F-4D97-AF65-F5344CB8AC3E}">
        <p14:creationId xmlns:p14="http://schemas.microsoft.com/office/powerpoint/2010/main" val="320191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676400"/>
            <a:ext cx="8839200" cy="4724400"/>
          </a:xfrm>
        </p:spPr>
        <p:txBody>
          <a:bodyPr>
            <a:normAutofit/>
          </a:bodyPr>
          <a:lstStyle/>
          <a:p>
            <a:r>
              <a:rPr lang="de-DE" sz="2600" dirty="0">
                <a:solidFill>
                  <a:schemeClr val="tx1"/>
                </a:solidFill>
              </a:rPr>
              <a:t>Seit März 2020 behauptet der </a:t>
            </a:r>
            <a:r>
              <a:rPr lang="de-DE" sz="2600" b="1" dirty="0">
                <a:solidFill>
                  <a:srgbClr val="FF0000"/>
                </a:solidFill>
              </a:rPr>
              <a:t>Bundesrat </a:t>
            </a:r>
            <a:r>
              <a:rPr lang="de-DE" sz="2600" dirty="0">
                <a:solidFill>
                  <a:schemeClr val="tx1"/>
                </a:solidFill>
              </a:rPr>
              <a:t>(BR) es läge in der Schweiz eine </a:t>
            </a:r>
            <a:r>
              <a:rPr lang="de-DE" sz="2600" b="1" dirty="0">
                <a:solidFill>
                  <a:srgbClr val="FF0000"/>
                </a:solidFill>
              </a:rPr>
              <a:t>besondere epidemiologische Lage </a:t>
            </a:r>
            <a:r>
              <a:rPr lang="de-DE" sz="2600" dirty="0">
                <a:solidFill>
                  <a:schemeClr val="tx1"/>
                </a:solidFill>
              </a:rPr>
              <a:t>vor. Dies basiere auf </a:t>
            </a:r>
            <a:r>
              <a:rPr lang="de-DE" sz="2600" dirty="0" smtClean="0">
                <a:solidFill>
                  <a:schemeClr val="tx1"/>
                </a:solidFill>
              </a:rPr>
              <a:t>den </a:t>
            </a:r>
            <a:r>
              <a:rPr lang="de-DE" sz="2600" b="1" dirty="0" smtClean="0">
                <a:solidFill>
                  <a:srgbClr val="FF0000"/>
                </a:solidFill>
              </a:rPr>
              <a:t>Empfehlungen </a:t>
            </a:r>
            <a:r>
              <a:rPr lang="de-DE" sz="2600" b="1" dirty="0">
                <a:solidFill>
                  <a:srgbClr val="FF0000"/>
                </a:solidFill>
              </a:rPr>
              <a:t>der Weltgesundheitsbehörde WHO</a:t>
            </a:r>
            <a:r>
              <a:rPr lang="de-DE" sz="2600" dirty="0">
                <a:solidFill>
                  <a:schemeClr val="tx1"/>
                </a:solidFill>
              </a:rPr>
              <a:t> und des</a:t>
            </a:r>
            <a:r>
              <a:rPr lang="de-DE" sz="2600" b="1" dirty="0">
                <a:solidFill>
                  <a:srgbClr val="FF0000"/>
                </a:solidFill>
              </a:rPr>
              <a:t> deutschen Robert-Koch Instituts </a:t>
            </a:r>
            <a:r>
              <a:rPr lang="de-DE" sz="2600" dirty="0">
                <a:solidFill>
                  <a:schemeClr val="tx1"/>
                </a:solidFill>
              </a:rPr>
              <a:t>und damit von </a:t>
            </a:r>
            <a:r>
              <a:rPr lang="de-DE" sz="2600" b="1" dirty="0">
                <a:solidFill>
                  <a:srgbClr val="FF0000"/>
                </a:solidFill>
              </a:rPr>
              <a:t>fremdfinanzierten</a:t>
            </a:r>
            <a:r>
              <a:rPr lang="de-DE" sz="2600" dirty="0">
                <a:solidFill>
                  <a:schemeClr val="tx1"/>
                </a:solidFill>
              </a:rPr>
              <a:t> und </a:t>
            </a:r>
            <a:r>
              <a:rPr lang="de-DE" sz="2600" b="1" dirty="0">
                <a:solidFill>
                  <a:srgbClr val="FF0000"/>
                </a:solidFill>
              </a:rPr>
              <a:t>supranationalen </a:t>
            </a:r>
            <a:r>
              <a:rPr lang="de-DE" sz="2600" b="1" dirty="0" smtClean="0">
                <a:solidFill>
                  <a:srgbClr val="FF0000"/>
                </a:solidFill>
              </a:rPr>
              <a:t>Organisationen</a:t>
            </a:r>
            <a:r>
              <a:rPr lang="de-DE" sz="2600" dirty="0" smtClean="0">
                <a:solidFill>
                  <a:schemeClr val="tx1"/>
                </a:solidFill>
              </a:rPr>
              <a:t>, </a:t>
            </a:r>
            <a:r>
              <a:rPr lang="de-DE" sz="2600" dirty="0">
                <a:solidFill>
                  <a:schemeClr val="tx1"/>
                </a:solidFill>
              </a:rPr>
              <a:t>die </a:t>
            </a:r>
            <a:r>
              <a:rPr lang="de-DE" sz="2600" b="1" dirty="0">
                <a:solidFill>
                  <a:srgbClr val="FF0000"/>
                </a:solidFill>
              </a:rPr>
              <a:t>niemals vom Schweizervolk gewählt </a:t>
            </a:r>
            <a:r>
              <a:rPr lang="de-DE" sz="2600" dirty="0">
                <a:solidFill>
                  <a:schemeClr val="tx1"/>
                </a:solidFill>
              </a:rPr>
              <a:t>wurden. Tedros Abhanom Ghebreyesus, der </a:t>
            </a:r>
            <a:r>
              <a:rPr lang="de-DE" sz="2600" b="1" dirty="0">
                <a:solidFill>
                  <a:srgbClr val="FF0000"/>
                </a:solidFill>
              </a:rPr>
              <a:t>Generaldirektor der WHO</a:t>
            </a:r>
            <a:r>
              <a:rPr lang="de-DE" sz="2600" dirty="0">
                <a:solidFill>
                  <a:schemeClr val="tx1"/>
                </a:solidFill>
              </a:rPr>
              <a:t>, ist wegen </a:t>
            </a:r>
            <a:r>
              <a:rPr lang="de-DE" sz="2600" b="1" dirty="0">
                <a:solidFill>
                  <a:srgbClr val="FF0000"/>
                </a:solidFill>
              </a:rPr>
              <a:t>Völkermordes</a:t>
            </a:r>
            <a:r>
              <a:rPr lang="de-DE" sz="2600" dirty="0">
                <a:solidFill>
                  <a:schemeClr val="tx1"/>
                </a:solidFill>
              </a:rPr>
              <a:t> in Äthiopien beim internationalen Strafgerichtshof in Den Haag angeklagt</a:t>
            </a:r>
            <a:r>
              <a:rPr lang="de-DE" sz="2600" dirty="0" smtClean="0">
                <a:solidFill>
                  <a:schemeClr val="tx1"/>
                </a:solidFill>
              </a:rPr>
              <a:t>.</a:t>
            </a:r>
          </a:p>
          <a:p>
            <a:endParaRPr lang="de-DE" sz="2800" b="1" dirty="0">
              <a:solidFill>
                <a:srgbClr val="FF0000"/>
              </a:solidFill>
            </a:endParaRPr>
          </a:p>
          <a:p>
            <a:r>
              <a:rPr lang="de-DE" sz="1200" dirty="0">
                <a:solidFill>
                  <a:schemeClr val="tx1"/>
                </a:solidFill>
              </a:rPr>
              <a:t> </a:t>
            </a:r>
            <a:r>
              <a:rPr lang="de-DE" sz="1200" i="1" dirty="0">
                <a:solidFill>
                  <a:srgbClr val="FF0000"/>
                </a:solidFill>
              </a:rPr>
              <a:t>*Corona-Pandemie erfüllt die Grundlagen des Schweizer Epidemiengesetzes nicht und wurde dadurch widerrechtlich vom Bundesrat einberufen. Die Masnahmen basieren von Anfang an auf Betrug und einer Verschwörung gegenüber </a:t>
            </a:r>
            <a:r>
              <a:rPr lang="de-DE" sz="1200" i="1" dirty="0" smtClean="0">
                <a:solidFill>
                  <a:srgbClr val="FF0000"/>
                </a:solidFill>
              </a:rPr>
              <a:t>dem </a:t>
            </a:r>
            <a:r>
              <a:rPr lang="de-DE" sz="1200" i="1" dirty="0">
                <a:solidFill>
                  <a:srgbClr val="FF0000"/>
                </a:solidFill>
              </a:rPr>
              <a:t>Schweizer Volk.  </a:t>
            </a:r>
          </a:p>
          <a:p>
            <a:endParaRPr lang="en-US" sz="28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401876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fontScale="77500" lnSpcReduction="20000"/>
          </a:bodyPr>
          <a:lstStyle/>
          <a:p>
            <a:pPr algn="l"/>
            <a:r>
              <a:rPr lang="en-US" sz="2800" b="1" dirty="0">
                <a:solidFill>
                  <a:srgbClr val="FF0000"/>
                </a:solidFill>
              </a:rPr>
              <a:t>Corona-</a:t>
            </a:r>
            <a:r>
              <a:rPr lang="en-US" sz="2800" b="1" dirty="0" err="1">
                <a:solidFill>
                  <a:srgbClr val="FF0000"/>
                </a:solidFill>
              </a:rPr>
              <a:t>Massnahmen</a:t>
            </a:r>
            <a:r>
              <a:rPr lang="en-US" sz="2800" b="1" dirty="0">
                <a:solidFill>
                  <a:srgbClr val="FF0000"/>
                </a:solidFill>
              </a:rPr>
              <a:t> vs. </a:t>
            </a:r>
            <a:r>
              <a:rPr lang="en-US" sz="2800" b="1" dirty="0" err="1">
                <a:solidFill>
                  <a:srgbClr val="FF0000"/>
                </a:solidFill>
              </a:rPr>
              <a:t>gesunder</a:t>
            </a:r>
            <a:r>
              <a:rPr lang="en-US" sz="2800" b="1" dirty="0">
                <a:solidFill>
                  <a:srgbClr val="FF0000"/>
                </a:solidFill>
              </a:rPr>
              <a:t> </a:t>
            </a:r>
            <a:r>
              <a:rPr lang="en-US" sz="2800" b="1" dirty="0" err="1">
                <a:solidFill>
                  <a:srgbClr val="FF0000"/>
                </a:solidFill>
              </a:rPr>
              <a:t>Menschenverstand</a:t>
            </a:r>
            <a:r>
              <a:rPr lang="en-US" sz="2800" b="1" dirty="0">
                <a:solidFill>
                  <a:srgbClr val="FF0000"/>
                </a:solidFill>
              </a:rPr>
              <a:t/>
            </a:r>
            <a:br>
              <a:rPr lang="en-US" sz="2800" b="1" dirty="0">
                <a:solidFill>
                  <a:srgbClr val="FF0000"/>
                </a:solidFill>
              </a:rPr>
            </a:br>
            <a:endParaRPr lang="en-US" sz="2800" dirty="0"/>
          </a:p>
          <a:p>
            <a:pPr marL="457200" indent="-457200" algn="l">
              <a:buFont typeface="+mj-lt"/>
              <a:buAutoNum type="arabicPeriod"/>
            </a:pPr>
            <a:r>
              <a:rPr lang="de-DE" sz="2800" dirty="0">
                <a:solidFill>
                  <a:schemeClr val="tx1"/>
                </a:solidFill>
              </a:rPr>
              <a:t>Wenn die Massnahmen weitaus mehr Schaden anrichten, als die Pandemie es jemals könnte, ist es höchste Zeit, </a:t>
            </a:r>
            <a:r>
              <a:rPr lang="de-DE" sz="2800" b="1" dirty="0">
                <a:solidFill>
                  <a:srgbClr val="FF0000"/>
                </a:solidFill>
              </a:rPr>
              <a:t>die entscheidenden Fragen zu stellen</a:t>
            </a:r>
            <a:r>
              <a:rPr lang="de-DE" sz="2800" dirty="0">
                <a:solidFill>
                  <a:schemeClr val="tx1"/>
                </a:solidFill>
              </a:rPr>
              <a:t>. </a:t>
            </a:r>
          </a:p>
          <a:p>
            <a:pPr marL="457200" indent="-457200" algn="l">
              <a:buFont typeface="+mj-lt"/>
              <a:buAutoNum type="arabicPeriod"/>
            </a:pPr>
            <a:r>
              <a:rPr lang="de-DE" sz="2800" dirty="0">
                <a:solidFill>
                  <a:schemeClr val="tx1"/>
                </a:solidFill>
              </a:rPr>
              <a:t>Das übergeordnete Ziel sollte sein, </a:t>
            </a:r>
            <a:r>
              <a:rPr lang="de-DE" sz="2800" b="1" dirty="0">
                <a:solidFill>
                  <a:srgbClr val="FF0000"/>
                </a:solidFill>
              </a:rPr>
              <a:t>weitere Kollateralschäden zu vermeiden</a:t>
            </a:r>
            <a:r>
              <a:rPr lang="de-DE" sz="2800" dirty="0">
                <a:solidFill>
                  <a:schemeClr val="tx1"/>
                </a:solidFill>
              </a:rPr>
              <a:t>, indem die Verdrehung der </a:t>
            </a:r>
            <a:r>
              <a:rPr lang="de-DE" sz="2800" dirty="0" smtClean="0">
                <a:solidFill>
                  <a:schemeClr val="tx1"/>
                </a:solidFill>
              </a:rPr>
              <a:t>Wahrheit klargestellt </a:t>
            </a:r>
            <a:r>
              <a:rPr lang="de-DE" sz="2800" dirty="0">
                <a:solidFill>
                  <a:schemeClr val="tx1"/>
                </a:solidFill>
              </a:rPr>
              <a:t>wird. </a:t>
            </a:r>
          </a:p>
          <a:p>
            <a:pPr marL="457200" indent="-457200" algn="l">
              <a:buFont typeface="+mj-lt"/>
              <a:buAutoNum type="arabicPeriod"/>
            </a:pPr>
            <a:r>
              <a:rPr lang="de-DE" sz="2800" dirty="0">
                <a:solidFill>
                  <a:schemeClr val="tx1"/>
                </a:solidFill>
              </a:rPr>
              <a:t>Es gibt heute immer mehr Menschen, die nicht nur unter den </a:t>
            </a:r>
            <a:r>
              <a:rPr lang="de-DE" sz="2800" b="1" dirty="0">
                <a:solidFill>
                  <a:srgbClr val="FF0000"/>
                </a:solidFill>
              </a:rPr>
              <a:t>Corona-Massnahmen leiden</a:t>
            </a:r>
            <a:r>
              <a:rPr lang="de-DE" sz="2800" dirty="0">
                <a:solidFill>
                  <a:schemeClr val="tx1"/>
                </a:solidFill>
              </a:rPr>
              <a:t>, sondern auch unter den </a:t>
            </a:r>
            <a:r>
              <a:rPr lang="de-DE" sz="2800" b="1" dirty="0">
                <a:solidFill>
                  <a:srgbClr val="FF0000"/>
                </a:solidFill>
              </a:rPr>
              <a:t>verbreiteten Halb- und Unwahrheiten </a:t>
            </a:r>
            <a:r>
              <a:rPr lang="de-DE" sz="2800" dirty="0">
                <a:solidFill>
                  <a:schemeClr val="tx1"/>
                </a:solidFill>
              </a:rPr>
              <a:t>und den </a:t>
            </a:r>
            <a:r>
              <a:rPr lang="de-DE" sz="2800" b="1" dirty="0">
                <a:solidFill>
                  <a:srgbClr val="FF0000"/>
                </a:solidFill>
              </a:rPr>
              <a:t>Kollateralschäden der Massnahmen</a:t>
            </a:r>
            <a:r>
              <a:rPr lang="de-DE" sz="2800" dirty="0" smtClean="0">
                <a:solidFill>
                  <a:schemeClr val="tx1"/>
                </a:solidFill>
              </a:rPr>
              <a:t>.</a:t>
            </a:r>
          </a:p>
          <a:p>
            <a:pPr marL="457200" indent="-457200" algn="l">
              <a:buFont typeface="+mj-lt"/>
              <a:buAutoNum type="arabicPeriod"/>
            </a:pPr>
            <a:r>
              <a:rPr lang="de-DE" sz="2800" dirty="0" smtClean="0">
                <a:solidFill>
                  <a:schemeClr val="tx1"/>
                </a:solidFill>
              </a:rPr>
              <a:t>Es </a:t>
            </a:r>
            <a:r>
              <a:rPr lang="de-DE" sz="2800" dirty="0">
                <a:solidFill>
                  <a:schemeClr val="tx1"/>
                </a:solidFill>
              </a:rPr>
              <a:t>ist </a:t>
            </a:r>
            <a:r>
              <a:rPr lang="de-DE" sz="2800" b="1" dirty="0">
                <a:solidFill>
                  <a:srgbClr val="FF0000"/>
                </a:solidFill>
              </a:rPr>
              <a:t>das Lügengebäude </a:t>
            </a:r>
            <a:r>
              <a:rPr lang="de-DE" sz="2800" dirty="0">
                <a:solidFill>
                  <a:schemeClr val="tx1"/>
                </a:solidFill>
              </a:rPr>
              <a:t>hinter den </a:t>
            </a:r>
            <a:r>
              <a:rPr lang="de-DE" sz="2800" b="1" dirty="0">
                <a:solidFill>
                  <a:srgbClr val="FF0000"/>
                </a:solidFill>
              </a:rPr>
              <a:t>verhängten Massnahmen</a:t>
            </a:r>
            <a:r>
              <a:rPr lang="de-DE" sz="2800" dirty="0">
                <a:solidFill>
                  <a:schemeClr val="tx1"/>
                </a:solidFill>
              </a:rPr>
              <a:t>, das den Menschen und vor allem den Kindern den Lebenssinn und die Aussicht auf eine </a:t>
            </a:r>
            <a:r>
              <a:rPr lang="de-DE" sz="2800" b="1" dirty="0">
                <a:solidFill>
                  <a:srgbClr val="FF0000"/>
                </a:solidFill>
              </a:rPr>
              <a:t>gedeihende Zukunft raubt</a:t>
            </a:r>
            <a:r>
              <a:rPr lang="de-DE" sz="2800" dirty="0">
                <a:solidFill>
                  <a:schemeClr val="tx1"/>
                </a:solidFill>
              </a:rPr>
              <a:t>. </a:t>
            </a:r>
          </a:p>
          <a:p>
            <a:pPr marL="457200" indent="-457200" algn="l">
              <a:buFont typeface="+mj-lt"/>
              <a:buAutoNum type="arabicPeriod"/>
            </a:pPr>
            <a:r>
              <a:rPr lang="de-DE" sz="2800" dirty="0">
                <a:solidFill>
                  <a:schemeClr val="tx1"/>
                </a:solidFill>
              </a:rPr>
              <a:t>Jetzt nicht genauer hinzuschauen, würde heissen, </a:t>
            </a:r>
            <a:r>
              <a:rPr lang="de-DE" sz="2800" b="1" dirty="0">
                <a:solidFill>
                  <a:srgbClr val="FF0000"/>
                </a:solidFill>
              </a:rPr>
              <a:t>die Zukunft </a:t>
            </a:r>
            <a:r>
              <a:rPr lang="de-DE" sz="2800" dirty="0">
                <a:solidFill>
                  <a:schemeClr val="tx1"/>
                </a:solidFill>
              </a:rPr>
              <a:t>der </a:t>
            </a:r>
            <a:r>
              <a:rPr lang="de-DE" sz="2800" b="1" dirty="0">
                <a:solidFill>
                  <a:srgbClr val="FF0000"/>
                </a:solidFill>
              </a:rPr>
              <a:t>folgenden Generationen zu zerstören</a:t>
            </a:r>
            <a:r>
              <a:rPr lang="de-DE" sz="2800" dirty="0">
                <a:solidFill>
                  <a:schemeClr val="tx1"/>
                </a:solidFill>
              </a:rPr>
              <a:t>.</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175923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a:bodyPr>
          <a:lstStyle/>
          <a:p>
            <a:pPr algn="l"/>
            <a:r>
              <a:rPr lang="en-US" sz="2800" b="1" dirty="0" err="1">
                <a:solidFill>
                  <a:srgbClr val="FF0000"/>
                </a:solidFill>
              </a:rPr>
              <a:t>Verhältnismässigkeit</a:t>
            </a:r>
            <a:r>
              <a:rPr lang="en-US" sz="2800" b="1" dirty="0">
                <a:solidFill>
                  <a:srgbClr val="FF0000"/>
                </a:solidFill>
              </a:rPr>
              <a:t/>
            </a:r>
            <a:br>
              <a:rPr lang="en-US" sz="2800" b="1" dirty="0">
                <a:solidFill>
                  <a:srgbClr val="FF0000"/>
                </a:solidFill>
              </a:rPr>
            </a:br>
            <a:endParaRPr lang="en-US" sz="2800" dirty="0"/>
          </a:p>
          <a:p>
            <a:pPr algn="l"/>
            <a:r>
              <a:rPr lang="de-DE" sz="2400" dirty="0">
                <a:solidFill>
                  <a:schemeClr val="tx1"/>
                </a:solidFill>
              </a:rPr>
              <a:t>Gemäss Statistiken ist Covid-19 für 99,9 % der Bevölkerung nicht schlimmer als eine saisonale Grippe, also eine meist komplikationslose </a:t>
            </a:r>
            <a:r>
              <a:rPr lang="de-DE" sz="2400" dirty="0" smtClean="0">
                <a:solidFill>
                  <a:schemeClr val="tx1"/>
                </a:solidFill>
              </a:rPr>
              <a:t>Erkältung.</a:t>
            </a:r>
            <a:br>
              <a:rPr lang="de-DE" sz="2400" dirty="0" smtClean="0">
                <a:solidFill>
                  <a:schemeClr val="tx1"/>
                </a:solidFill>
              </a:rPr>
            </a:br>
            <a:r>
              <a:rPr lang="de-DE" sz="2400" dirty="0" smtClean="0">
                <a:solidFill>
                  <a:schemeClr val="tx1"/>
                </a:solidFill>
              </a:rPr>
              <a:t/>
            </a:r>
            <a:br>
              <a:rPr lang="de-DE" sz="2400" dirty="0" smtClean="0">
                <a:solidFill>
                  <a:schemeClr val="tx1"/>
                </a:solidFill>
              </a:rPr>
            </a:br>
            <a:r>
              <a:rPr lang="de-DE" sz="2400" b="1" dirty="0" smtClean="0">
                <a:solidFill>
                  <a:srgbClr val="FF0000"/>
                </a:solidFill>
              </a:rPr>
              <a:t>Ist </a:t>
            </a:r>
            <a:r>
              <a:rPr lang="de-DE" sz="2400" b="1" dirty="0">
                <a:solidFill>
                  <a:srgbClr val="FF0000"/>
                </a:solidFill>
              </a:rPr>
              <a:t>es verhältnismässig, wenn wegen einer Risikogruppe von 0,1 % die gesamte </a:t>
            </a:r>
            <a:r>
              <a:rPr lang="de-DE" sz="2400" b="1" dirty="0" smtClean="0">
                <a:solidFill>
                  <a:srgbClr val="FF0000"/>
                </a:solidFill>
              </a:rPr>
              <a:t>Bevölkerung </a:t>
            </a:r>
            <a:r>
              <a:rPr lang="de-DE" sz="2400" b="1" dirty="0">
                <a:solidFill>
                  <a:srgbClr val="FF0000"/>
                </a:solidFill>
              </a:rPr>
              <a:t>vom sozialen Leben abgeschnitten und die Wirtschaft zu Boden gefahren wird?</a:t>
            </a:r>
            <a:br>
              <a:rPr lang="de-DE" sz="2400" b="1" dirty="0">
                <a:solidFill>
                  <a:srgbClr val="FF0000"/>
                </a:solidFill>
              </a:rPr>
            </a:br>
            <a:r>
              <a:rPr lang="de-DE" sz="2400" b="1" dirty="0">
                <a:solidFill>
                  <a:srgbClr val="FF0000"/>
                </a:solidFill>
              </a:rPr>
              <a:t/>
            </a:r>
            <a:br>
              <a:rPr lang="de-DE" sz="2400" b="1" dirty="0">
                <a:solidFill>
                  <a:srgbClr val="FF0000"/>
                </a:solidFill>
              </a:rPr>
            </a:br>
            <a:r>
              <a:rPr lang="de-DE" sz="1300" i="1" dirty="0">
                <a:solidFill>
                  <a:schemeClr val="tx1"/>
                </a:solidFill>
              </a:rPr>
              <a:t>(Die WHO hatte in einem Videobeitrag und Pressebericht am 05.10.2020 mitgeteilt, dass Corona dem Verlauf einer normalen saisonalen Grippe entspricht und jeglicher Lockdown nur eine unverhältnismässig grosse Armut nach sich ziehen wird. )</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58599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a:bodyPr>
          <a:lstStyle/>
          <a:p>
            <a:pPr algn="l"/>
            <a:r>
              <a:rPr lang="en-US" sz="2800" b="1" dirty="0" err="1">
                <a:solidFill>
                  <a:srgbClr val="FF0000"/>
                </a:solidFill>
              </a:rPr>
              <a:t>Ansteckungsgefahr</a:t>
            </a:r>
            <a:r>
              <a:rPr lang="en-US" sz="2800" b="1" dirty="0">
                <a:solidFill>
                  <a:srgbClr val="FF0000"/>
                </a:solidFill>
              </a:rPr>
              <a:t/>
            </a:r>
            <a:br>
              <a:rPr lang="en-US" sz="2800" b="1" dirty="0">
                <a:solidFill>
                  <a:srgbClr val="FF0000"/>
                </a:solidFill>
              </a:rPr>
            </a:br>
            <a:endParaRPr lang="en-US" sz="2800" dirty="0"/>
          </a:p>
          <a:p>
            <a:pPr algn="l"/>
            <a:r>
              <a:rPr lang="de-DE" sz="2400" dirty="0">
                <a:solidFill>
                  <a:schemeClr val="tx1"/>
                </a:solidFill>
              </a:rPr>
              <a:t>Gelernt haben wir in der Schule: Bei einer Infektion vermehren sich Viren exponentiell, was im Körper Fieber und eindeutige Erkältungssymptome auslöst. Weil im ersten Stadium Ansteckungsgefahr durch Tröpfcheninfektion besteht, ist Bettruhe angebracht.</a:t>
            </a:r>
          </a:p>
          <a:p>
            <a:pPr algn="l"/>
            <a:endParaRPr lang="de-DE" sz="2400" dirty="0">
              <a:solidFill>
                <a:schemeClr val="tx1"/>
              </a:solidFill>
            </a:endParaRPr>
          </a:p>
          <a:p>
            <a:pPr algn="l"/>
            <a:r>
              <a:rPr lang="de-DE" sz="2400" b="1" dirty="0">
                <a:solidFill>
                  <a:srgbClr val="FF0000"/>
                </a:solidFill>
              </a:rPr>
              <a:t>Weshalb sollen nun sogar völlig symptomfreie Menschen eine Gefahr darstellen?</a:t>
            </a:r>
            <a:endParaRPr lang="de-DE" sz="2400" dirty="0"/>
          </a:p>
          <a:p>
            <a:pPr algn="l"/>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2907525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fontScale="92500"/>
          </a:bodyPr>
          <a:lstStyle/>
          <a:p>
            <a:pPr algn="l"/>
            <a:r>
              <a:rPr lang="en-US" sz="2800" b="1" dirty="0" err="1">
                <a:solidFill>
                  <a:srgbClr val="FF0000"/>
                </a:solidFill>
              </a:rPr>
              <a:t>Pandemie-Nachweis</a:t>
            </a:r>
            <a:r>
              <a:rPr lang="en-US" sz="2800" b="1" dirty="0">
                <a:solidFill>
                  <a:srgbClr val="FF0000"/>
                </a:solidFill>
              </a:rPr>
              <a:t/>
            </a:r>
            <a:br>
              <a:rPr lang="en-US" sz="2800" b="1" dirty="0">
                <a:solidFill>
                  <a:srgbClr val="FF0000"/>
                </a:solidFill>
              </a:rPr>
            </a:br>
            <a:endParaRPr lang="en-US" sz="2800" dirty="0">
              <a:solidFill>
                <a:schemeClr val="tx1"/>
              </a:solidFill>
            </a:endParaRPr>
          </a:p>
          <a:p>
            <a:pPr algn="l"/>
            <a:r>
              <a:rPr lang="de-DE" sz="2400" dirty="0">
                <a:solidFill>
                  <a:schemeClr val="tx1"/>
                </a:solidFill>
              </a:rPr>
              <a:t>2020 ist keine markante Übersterblichkeit festgestellt worden. Statt einer Pandemie also ein viraler Sturm in den Statistiken: So gab es z.B. 2020 fast keine normalen Grippefälle mehr, weil alle auf Covid-19 umgebucht worden sind. Mit kumulativ aufaddierten Fallzahlen wurde ein Pandemie-Schreckensszenario letztlich nur herbeigeredet.</a:t>
            </a:r>
            <a:r>
              <a:rPr lang="de-DE" sz="2400" dirty="0"/>
              <a:t/>
            </a:r>
            <a:br>
              <a:rPr lang="de-DE" sz="2400" dirty="0"/>
            </a:br>
            <a:endParaRPr lang="de-DE" sz="2400" dirty="0"/>
          </a:p>
          <a:p>
            <a:pPr algn="l"/>
            <a:r>
              <a:rPr lang="de-DE" sz="2400" b="1" dirty="0">
                <a:solidFill>
                  <a:srgbClr val="FF0000"/>
                </a:solidFill>
              </a:rPr>
              <a:t>Weshalb wird medienwirksam eine Pandemie einzig mit einem Test begründet, von dem sein Erfinder (Nobelpreisträger Kerry Mullis) sagte, dass damit KEINE Infektion festgestellt werden könne? Weshalb werden in den Medien täglich sogenannte ‚Neuinfektionen‘ gemeldet, obwohl es nur (oft falsch-) positive Test-Ergebnisse sind?</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2656521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err="1" smtClean="0"/>
              <a:t>Übersicht</a:t>
            </a:r>
            <a:endParaRPr lang="en-US" sz="3600" b="1" dirty="0"/>
          </a:p>
        </p:txBody>
      </p:sp>
      <p:sp>
        <p:nvSpPr>
          <p:cNvPr id="3" name="Subtitle 2"/>
          <p:cNvSpPr>
            <a:spLocks noGrp="1"/>
          </p:cNvSpPr>
          <p:nvPr>
            <p:ph type="subTitle" idx="1"/>
          </p:nvPr>
        </p:nvSpPr>
        <p:spPr>
          <a:xfrm>
            <a:off x="152400" y="1447800"/>
            <a:ext cx="8839200" cy="4953000"/>
          </a:xfrm>
        </p:spPr>
        <p:txBody>
          <a:bodyPr>
            <a:normAutofit/>
          </a:bodyPr>
          <a:lstStyle/>
          <a:p>
            <a:pPr marL="514350" indent="-514350" algn="l">
              <a:buFont typeface="+mj-lt"/>
              <a:buAutoNum type="arabicPeriod"/>
            </a:pPr>
            <a:r>
              <a:rPr lang="en-US" sz="2800" b="1" dirty="0" smtClean="0">
                <a:solidFill>
                  <a:schemeClr val="tx1"/>
                </a:solidFill>
              </a:rPr>
              <a:t>Mein </a:t>
            </a:r>
            <a:r>
              <a:rPr lang="en-US" sz="2800" b="1" dirty="0" err="1" smtClean="0">
                <a:solidFill>
                  <a:schemeClr val="tx1"/>
                </a:solidFill>
              </a:rPr>
              <a:t>persönliches</a:t>
            </a:r>
            <a:r>
              <a:rPr lang="en-US" sz="2800" b="1" dirty="0" smtClean="0">
                <a:solidFill>
                  <a:schemeClr val="tx1"/>
                </a:solidFill>
              </a:rPr>
              <a:t> “</a:t>
            </a:r>
            <a:r>
              <a:rPr lang="en-US" sz="2800" b="1" dirty="0" err="1" smtClean="0">
                <a:solidFill>
                  <a:srgbClr val="FF0000"/>
                </a:solidFill>
              </a:rPr>
              <a:t>Fazit</a:t>
            </a:r>
            <a:r>
              <a:rPr lang="en-US" sz="2800" b="1" dirty="0" smtClean="0">
                <a:solidFill>
                  <a:schemeClr val="tx1"/>
                </a:solidFill>
              </a:rPr>
              <a:t>”</a:t>
            </a:r>
            <a:endParaRPr lang="en-US" sz="2800" b="1" dirty="0">
              <a:solidFill>
                <a:schemeClr val="tx1"/>
              </a:solidFill>
            </a:endParaRPr>
          </a:p>
          <a:p>
            <a:pPr marL="514350" indent="-514350" algn="l">
              <a:buFont typeface="+mj-lt"/>
              <a:buAutoNum type="arabicPeriod"/>
            </a:pPr>
            <a:r>
              <a:rPr lang="en-US" sz="2800" b="1" dirty="0" smtClean="0">
                <a:solidFill>
                  <a:schemeClr val="tx1"/>
                </a:solidFill>
              </a:rPr>
              <a:t>Das Problem-1 “</a:t>
            </a:r>
            <a:r>
              <a:rPr lang="en-US" sz="2800" b="1" dirty="0" smtClean="0">
                <a:solidFill>
                  <a:srgbClr val="FF0000"/>
                </a:solidFill>
              </a:rPr>
              <a:t>5G</a:t>
            </a:r>
            <a:r>
              <a:rPr lang="en-US" sz="2800" b="1" dirty="0" smtClean="0">
                <a:solidFill>
                  <a:schemeClr val="tx1"/>
                </a:solidFill>
              </a:rPr>
              <a:t>”</a:t>
            </a:r>
            <a:endParaRPr lang="en-US" sz="2800" b="1" dirty="0">
              <a:solidFill>
                <a:schemeClr val="tx1"/>
              </a:solidFill>
            </a:endParaRPr>
          </a:p>
          <a:p>
            <a:pPr marL="514350" indent="-514350" algn="l">
              <a:buFont typeface="+mj-lt"/>
              <a:buAutoNum type="arabicPeriod"/>
            </a:pPr>
            <a:r>
              <a:rPr lang="en-US" sz="2800" b="1" dirty="0" smtClean="0">
                <a:solidFill>
                  <a:schemeClr val="tx1"/>
                </a:solidFill>
              </a:rPr>
              <a:t>Das Problem-2 “</a:t>
            </a:r>
            <a:r>
              <a:rPr lang="en-US" sz="2800" b="1" dirty="0" smtClean="0">
                <a:solidFill>
                  <a:srgbClr val="FF0000"/>
                </a:solidFill>
              </a:rPr>
              <a:t>Corona</a:t>
            </a:r>
            <a:r>
              <a:rPr lang="en-US" sz="2800" b="1" dirty="0" smtClean="0">
                <a:solidFill>
                  <a:schemeClr val="tx1"/>
                </a:solidFill>
              </a:rPr>
              <a:t>”</a:t>
            </a:r>
          </a:p>
          <a:p>
            <a:pPr marL="514350" indent="-514350" algn="l">
              <a:buFont typeface="+mj-lt"/>
              <a:buAutoNum type="arabicPeriod"/>
            </a:pPr>
            <a:r>
              <a:rPr lang="en-US" sz="2800" b="1" dirty="0" err="1" smtClean="0">
                <a:solidFill>
                  <a:schemeClr val="tx1"/>
                </a:solidFill>
              </a:rPr>
              <a:t>Zusammenfassung</a:t>
            </a:r>
            <a:r>
              <a:rPr lang="en-US" sz="2800" b="1" dirty="0" smtClean="0">
                <a:solidFill>
                  <a:schemeClr val="tx1"/>
                </a:solidFill>
              </a:rPr>
              <a:t> “</a:t>
            </a:r>
            <a:r>
              <a:rPr lang="en-US" sz="2800" b="1" dirty="0" smtClean="0">
                <a:solidFill>
                  <a:srgbClr val="FF0000"/>
                </a:solidFill>
              </a:rPr>
              <a:t>5G</a:t>
            </a:r>
            <a:r>
              <a:rPr lang="en-US" sz="2800" b="1" dirty="0" smtClean="0">
                <a:solidFill>
                  <a:schemeClr val="tx1"/>
                </a:solidFill>
              </a:rPr>
              <a:t> </a:t>
            </a:r>
            <a:r>
              <a:rPr lang="en-US" sz="2800" b="1" dirty="0">
                <a:solidFill>
                  <a:schemeClr val="tx1"/>
                </a:solidFill>
              </a:rPr>
              <a:t>&amp; </a:t>
            </a:r>
            <a:r>
              <a:rPr lang="en-US" sz="2800" b="1" dirty="0" smtClean="0">
                <a:solidFill>
                  <a:srgbClr val="FF0000"/>
                </a:solidFill>
              </a:rPr>
              <a:t>Corona</a:t>
            </a:r>
            <a:r>
              <a:rPr lang="en-US" sz="2800" b="1" dirty="0" smtClean="0">
                <a:solidFill>
                  <a:schemeClr val="tx1"/>
                </a:solidFill>
              </a:rPr>
              <a:t>”</a:t>
            </a:r>
          </a:p>
          <a:p>
            <a:pPr marL="514350" indent="-514350" algn="l">
              <a:buFont typeface="+mj-lt"/>
              <a:buAutoNum type="arabicPeriod"/>
            </a:pPr>
            <a:r>
              <a:rPr lang="en-US" sz="2800" b="1" dirty="0" smtClean="0">
                <a:solidFill>
                  <a:schemeClr val="tx1"/>
                </a:solidFill>
              </a:rPr>
              <a:t>Die Lösung-1 “</a:t>
            </a:r>
            <a:r>
              <a:rPr lang="en-US" sz="2800" b="1" dirty="0" err="1" smtClean="0">
                <a:solidFill>
                  <a:srgbClr val="FF0000"/>
                </a:solidFill>
              </a:rPr>
              <a:t>Verhaltensweise</a:t>
            </a:r>
            <a:r>
              <a:rPr lang="en-US" sz="2800" b="1" dirty="0" smtClean="0">
                <a:solidFill>
                  <a:schemeClr val="tx1"/>
                </a:solidFill>
              </a:rPr>
              <a:t>”</a:t>
            </a:r>
            <a:endParaRPr lang="en-US" sz="2800" b="1" dirty="0">
              <a:solidFill>
                <a:schemeClr val="tx1"/>
              </a:solidFill>
            </a:endParaRPr>
          </a:p>
          <a:p>
            <a:pPr marL="514350" indent="-514350" algn="l">
              <a:buFont typeface="+mj-lt"/>
              <a:buAutoNum type="arabicPeriod"/>
            </a:pPr>
            <a:r>
              <a:rPr lang="en-US" sz="2800" b="1" dirty="0" smtClean="0">
                <a:solidFill>
                  <a:schemeClr val="tx1"/>
                </a:solidFill>
              </a:rPr>
              <a:t>Die Lösung-2 “</a:t>
            </a:r>
            <a:r>
              <a:rPr lang="en-US" sz="2800" b="1" dirty="0" err="1" smtClean="0">
                <a:solidFill>
                  <a:srgbClr val="FF0000"/>
                </a:solidFill>
              </a:rPr>
              <a:t>Methodik</a:t>
            </a:r>
            <a:r>
              <a:rPr lang="en-US" sz="2800" b="1" dirty="0" smtClean="0">
                <a:solidFill>
                  <a:schemeClr val="tx1"/>
                </a:solidFill>
              </a:rPr>
              <a:t>”</a:t>
            </a:r>
            <a:endParaRPr lang="en-US" sz="2800" b="1" dirty="0">
              <a:solidFill>
                <a:schemeClr val="tx1"/>
              </a:solidFill>
            </a:endParaRPr>
          </a:p>
          <a:p>
            <a:endParaRPr lang="en-US" sz="28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557869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fontScale="70000" lnSpcReduction="20000"/>
          </a:bodyPr>
          <a:lstStyle/>
          <a:p>
            <a:pPr algn="l"/>
            <a:r>
              <a:rPr lang="en-US" sz="3400" b="1" dirty="0" err="1">
                <a:solidFill>
                  <a:srgbClr val="FF0000"/>
                </a:solidFill>
              </a:rPr>
              <a:t>Über</a:t>
            </a:r>
            <a:r>
              <a:rPr lang="en-US" sz="3400" b="1" dirty="0">
                <a:solidFill>
                  <a:srgbClr val="FF0000"/>
                </a:solidFill>
              </a:rPr>
              <a:t> den PCR-Test</a:t>
            </a:r>
            <a:r>
              <a:rPr lang="en-US" sz="2800" b="1" dirty="0">
                <a:solidFill>
                  <a:srgbClr val="FF0000"/>
                </a:solidFill>
              </a:rPr>
              <a:t/>
            </a:r>
            <a:br>
              <a:rPr lang="en-US" sz="2800" b="1" dirty="0">
                <a:solidFill>
                  <a:srgbClr val="FF0000"/>
                </a:solidFill>
              </a:rPr>
            </a:br>
            <a:endParaRPr lang="en-US" sz="2800" dirty="0">
              <a:solidFill>
                <a:schemeClr val="tx1"/>
              </a:solidFill>
            </a:endParaRPr>
          </a:p>
          <a:p>
            <a:pPr algn="l"/>
            <a:r>
              <a:rPr lang="de-DE" sz="2800" dirty="0">
                <a:solidFill>
                  <a:schemeClr val="tx1"/>
                </a:solidFill>
              </a:rPr>
              <a:t>Von den ersten chinesischen Covid-19-Opfern wurden Lungenspülungen gemacht, weil man daraus einen Virus isolieren wollte. Statt einer Flut von Viren hat man nur Gen-Schnipsel verschiedenster Herkunft gefunden: Von eigenen Lungenzellen, eingeatmeten Mikroben, ausgeschiedenen Stoffen, etc. Diese genetischen Schnipsel hat Prof. Christian Drosten einem Computer mit dem Auftrag gefüttert, daraus etwas Sinnvolles </a:t>
            </a:r>
            <a:r>
              <a:rPr lang="de-DE" sz="2800" dirty="0" smtClean="0">
                <a:solidFill>
                  <a:schemeClr val="tx1"/>
                </a:solidFill>
              </a:rPr>
              <a:t>zusammenzusetzen</a:t>
            </a:r>
            <a:r>
              <a:rPr lang="de-DE" sz="2800" dirty="0">
                <a:solidFill>
                  <a:schemeClr val="tx1"/>
                </a:solidFill>
              </a:rPr>
              <a:t>. Herausgekommen ist eine Sequenz von etwa 150 Basenpaaren, die seither als Grundlage für den PCR-Test dient. Drostens Behauptung: Damit lasse sich eindeutig das Corona-Virus Sars-Cov-2 identifizieren. Dies, obwohl ein Corona-Virus nicht nur 150 Basenpaare, sondern deren 30‘000 aufweist. Die Sequenz dieser 150 Basenpaare scheint genauso in anderen Lebensformen vorzukommen, weshalb auch eine Papaya, eine Ziege, ein Schaf, Vögel, Coca Cola u.a.m. positiv testen können.</a:t>
            </a:r>
          </a:p>
          <a:p>
            <a:pPr algn="l"/>
            <a:endParaRPr lang="de-DE" sz="2800" dirty="0">
              <a:solidFill>
                <a:schemeClr val="tx1"/>
              </a:solidFill>
            </a:endParaRPr>
          </a:p>
          <a:p>
            <a:pPr algn="l"/>
            <a:r>
              <a:rPr lang="de-DE" sz="3400" b="1" dirty="0">
                <a:solidFill>
                  <a:srgbClr val="FF0000"/>
                </a:solidFill>
              </a:rPr>
              <a:t>Wie ist es mit gesundem Menschenverstand vertretbar, einen nicht validierten Test als Grundlage für die ganzen Corona-Massnahmen heranzuziehen?</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4283082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fontScale="92500" lnSpcReduction="20000"/>
          </a:bodyPr>
          <a:lstStyle/>
          <a:p>
            <a:pPr algn="l"/>
            <a:r>
              <a:rPr lang="en-US" sz="2800" b="1" dirty="0" err="1">
                <a:solidFill>
                  <a:srgbClr val="FF0000"/>
                </a:solidFill>
              </a:rPr>
              <a:t>Replikationszyklen</a:t>
            </a:r>
            <a:r>
              <a:rPr lang="en-US" sz="2800" b="1" dirty="0">
                <a:solidFill>
                  <a:srgbClr val="FF0000"/>
                </a:solidFill>
              </a:rPr>
              <a:t/>
            </a:r>
            <a:br>
              <a:rPr lang="en-US" sz="2800" b="1" dirty="0">
                <a:solidFill>
                  <a:srgbClr val="FF0000"/>
                </a:solidFill>
              </a:rPr>
            </a:br>
            <a:endParaRPr lang="en-US" sz="2800" dirty="0">
              <a:solidFill>
                <a:schemeClr val="tx1"/>
              </a:solidFill>
            </a:endParaRPr>
          </a:p>
          <a:p>
            <a:pPr algn="l"/>
            <a:r>
              <a:rPr lang="de-DE" sz="2400" dirty="0">
                <a:solidFill>
                  <a:schemeClr val="tx1"/>
                </a:solidFill>
              </a:rPr>
              <a:t>Entscheidend ist beim PCR-Test der CT-Wert, also die Anzahl Replikationszyklen. Im März 2020 war der CT-Wert in den meisten CH-Labors nicht über 25: Aus einer Gen-Sequenz wurden 33 Millionen gemacht, damit überhaupt etwas nachgewiesen werden konnte. Aktuell wird mit einem CT-Wert von 40 und darüber getestet: Aus derselben Gen-Sequenz werden damit über 1 Billiarde (= 12 Nullen!) gemacht. Wichtig: Ab einem CT-Wert von 60 werden ausnahmslos alle Tests positiv ausfallen, so Kerry Mullis!</a:t>
            </a:r>
          </a:p>
          <a:p>
            <a:pPr algn="l"/>
            <a:endParaRPr lang="de-DE" sz="2400" dirty="0">
              <a:solidFill>
                <a:schemeClr val="tx1"/>
              </a:solidFill>
            </a:endParaRPr>
          </a:p>
          <a:p>
            <a:pPr algn="l"/>
            <a:r>
              <a:rPr lang="de-DE" sz="2400" b="1" dirty="0">
                <a:solidFill>
                  <a:srgbClr val="FF0000"/>
                </a:solidFill>
              </a:rPr>
              <a:t>Weshalb wurde der CT-Wert von 25 (1. Welle) auf 40 (2. Welle) erhöht? Weshalb wird nicht darüber informiert, dass mit diesem ‚Trick‘ für die tägliche Statistik eindeutig mehr positive Testresultate jedoch keine eineindeutigen Corona-Virus </a:t>
            </a:r>
            <a:r>
              <a:rPr lang="de-DE" sz="2400" b="1" dirty="0" smtClean="0">
                <a:solidFill>
                  <a:srgbClr val="FF0000"/>
                </a:solidFill>
              </a:rPr>
              <a:t>Erkrankungen erzielt </a:t>
            </a:r>
            <a:r>
              <a:rPr lang="de-DE" sz="2400" b="1" dirty="0">
                <a:solidFill>
                  <a:srgbClr val="FF0000"/>
                </a:solidFill>
              </a:rPr>
              <a:t>werden?</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086363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a:bodyPr>
          <a:lstStyle/>
          <a:p>
            <a:pPr algn="l"/>
            <a:r>
              <a:rPr lang="en-US" sz="2800" b="1" dirty="0">
                <a:solidFill>
                  <a:srgbClr val="FF0000"/>
                </a:solidFill>
              </a:rPr>
              <a:t>Ort des </a:t>
            </a:r>
            <a:r>
              <a:rPr lang="en-US" sz="2800" b="1" dirty="0" err="1">
                <a:solidFill>
                  <a:srgbClr val="FF0000"/>
                </a:solidFill>
              </a:rPr>
              <a:t>Testens</a:t>
            </a:r>
            <a:r>
              <a:rPr lang="en-US" sz="2800" b="1" dirty="0">
                <a:solidFill>
                  <a:srgbClr val="FF0000"/>
                </a:solidFill>
              </a:rPr>
              <a:t/>
            </a:r>
            <a:br>
              <a:rPr lang="en-US" sz="2800" b="1" dirty="0">
                <a:solidFill>
                  <a:srgbClr val="FF0000"/>
                </a:solidFill>
              </a:rPr>
            </a:br>
            <a:endParaRPr lang="en-US" sz="2800" dirty="0">
              <a:solidFill>
                <a:schemeClr val="tx1"/>
              </a:solidFill>
            </a:endParaRPr>
          </a:p>
          <a:p>
            <a:pPr algn="l"/>
            <a:r>
              <a:rPr lang="de-DE" sz="2400" dirty="0">
                <a:solidFill>
                  <a:schemeClr val="tx1"/>
                </a:solidFill>
              </a:rPr>
              <a:t>Die Maskenpflicht soll verhindern, dass Covid-19 über Tröpfcheninfektion verbreitet wird. Das würde nahelegen, insbesondere auf der Mundschleimhaut nach Viren zu suchen, denn über den Mund verbreiten wir am meisten Tröpfchen.</a:t>
            </a:r>
          </a:p>
          <a:p>
            <a:pPr algn="l"/>
            <a:endParaRPr lang="de-DE" sz="2400" dirty="0">
              <a:solidFill>
                <a:schemeClr val="tx1"/>
              </a:solidFill>
            </a:endParaRPr>
          </a:p>
          <a:p>
            <a:pPr algn="l"/>
            <a:r>
              <a:rPr lang="de-DE" sz="2400" b="1" dirty="0">
                <a:solidFill>
                  <a:srgbClr val="FF0000"/>
                </a:solidFill>
              </a:rPr>
              <a:t>Wenn doch der Mund die grösste Virenschleuder ist, weshalb wird das Teststäbchen zuhinterst in die Nase geschoben und dort 4 Sekunden lang gerieben – dies ganz nahe von Gehirn und Zirbeldrüse? Was genau wird in Wahrheit damit bezweckt?</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291157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a:bodyPr>
          <a:lstStyle/>
          <a:p>
            <a:pPr algn="l"/>
            <a:r>
              <a:rPr lang="en-US" sz="2800" b="1" dirty="0" err="1">
                <a:solidFill>
                  <a:srgbClr val="FF0000"/>
                </a:solidFill>
              </a:rPr>
              <a:t>Verdrängte</a:t>
            </a:r>
            <a:r>
              <a:rPr lang="en-US" sz="2800" b="1" dirty="0">
                <a:solidFill>
                  <a:srgbClr val="FF0000"/>
                </a:solidFill>
              </a:rPr>
              <a:t> </a:t>
            </a:r>
            <a:r>
              <a:rPr lang="en-US" sz="2800" b="1" dirty="0" err="1">
                <a:solidFill>
                  <a:srgbClr val="FF0000"/>
                </a:solidFill>
              </a:rPr>
              <a:t>Forschung</a:t>
            </a:r>
            <a:r>
              <a:rPr lang="en-US" sz="2800" b="1" dirty="0">
                <a:solidFill>
                  <a:srgbClr val="FF0000"/>
                </a:solidFill>
              </a:rPr>
              <a:t/>
            </a:r>
            <a:br>
              <a:rPr lang="en-US" sz="2800" b="1" dirty="0">
                <a:solidFill>
                  <a:srgbClr val="FF0000"/>
                </a:solidFill>
              </a:rPr>
            </a:br>
            <a:endParaRPr lang="en-US" sz="2800" dirty="0">
              <a:solidFill>
                <a:schemeClr val="tx1"/>
              </a:solidFill>
            </a:endParaRPr>
          </a:p>
          <a:p>
            <a:pPr algn="l"/>
            <a:r>
              <a:rPr lang="de-DE" sz="2400" dirty="0">
                <a:solidFill>
                  <a:schemeClr val="tx1"/>
                </a:solidFill>
              </a:rPr>
              <a:t>Die Symptome von Covid-19 werden einzig mit Sars-Cov-2 und seinen Mutationen in Verbindung gebracht. Ein Virus, das noch in keinem Labor sauber isoliert werden konnte und auch kein anderes der wissenschaftlich anerkannten 4 Kochschen Postulate erfüllt.</a:t>
            </a:r>
          </a:p>
          <a:p>
            <a:pPr algn="l"/>
            <a:endParaRPr lang="de-DE" sz="2400" dirty="0">
              <a:solidFill>
                <a:schemeClr val="tx1"/>
              </a:solidFill>
            </a:endParaRPr>
          </a:p>
          <a:p>
            <a:pPr algn="l"/>
            <a:r>
              <a:rPr lang="de-DE" sz="2400" b="1" dirty="0">
                <a:solidFill>
                  <a:srgbClr val="FF0000"/>
                </a:solidFill>
              </a:rPr>
              <a:t>Weshalb werden Wissenschaftler, die diese monokausale Ursachenforschung in Frage stellen, konsequent diffamiert und zum Schweigen gebracht?</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2471749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Problem-2 “</a:t>
            </a:r>
            <a:r>
              <a:rPr lang="en-US" sz="3600" b="1" dirty="0">
                <a:solidFill>
                  <a:srgbClr val="FF0000"/>
                </a:solidFill>
              </a:rPr>
              <a:t>Corona</a:t>
            </a:r>
            <a:r>
              <a:rPr lang="en-US" sz="3600" b="1" dirty="0"/>
              <a:t>” </a:t>
            </a:r>
          </a:p>
        </p:txBody>
      </p:sp>
      <p:sp>
        <p:nvSpPr>
          <p:cNvPr id="3" name="Subtitle 2"/>
          <p:cNvSpPr>
            <a:spLocks noGrp="1"/>
          </p:cNvSpPr>
          <p:nvPr>
            <p:ph type="subTitle" idx="1"/>
          </p:nvPr>
        </p:nvSpPr>
        <p:spPr>
          <a:xfrm>
            <a:off x="152400" y="1219200"/>
            <a:ext cx="8839200" cy="5181600"/>
          </a:xfrm>
        </p:spPr>
        <p:txBody>
          <a:bodyPr>
            <a:normAutofit fontScale="92500" lnSpcReduction="20000"/>
          </a:bodyPr>
          <a:lstStyle/>
          <a:p>
            <a:pPr algn="l"/>
            <a:r>
              <a:rPr lang="en-US" sz="2800" b="1" dirty="0">
                <a:solidFill>
                  <a:srgbClr val="FF0000"/>
                </a:solidFill>
              </a:rPr>
              <a:t>5G-Mobilfunk</a:t>
            </a:r>
            <a:br>
              <a:rPr lang="en-US" sz="2800" b="1" dirty="0">
                <a:solidFill>
                  <a:srgbClr val="FF0000"/>
                </a:solidFill>
              </a:rPr>
            </a:br>
            <a:endParaRPr lang="en-US" sz="2800" dirty="0">
              <a:solidFill>
                <a:schemeClr val="tx1"/>
              </a:solidFill>
            </a:endParaRPr>
          </a:p>
          <a:p>
            <a:pPr algn="l"/>
            <a:r>
              <a:rPr lang="de-DE" sz="2400" dirty="0">
                <a:solidFill>
                  <a:schemeClr val="tx1"/>
                </a:solidFill>
              </a:rPr>
              <a:t>Forschungsergebnisse, die konsequent unterdrückt worden sind, zeigen einen Zusammenhang der Covid-Symptome mit der neuen 5G-Mikrowellentechnologie. Wuhan war in China die erste 5G-Stadt – kein Wunder, dass Covid-19 dort begonnen hat. San Marino, das erste europäische Land, das flächendeckend mit 5G-Antennen versorgt worden ist, hatte zu Beginn die höchsten Fallzahlen. Bis zum Sommer 2020 waren die Karten mit der 5G-Abdeckung und den Covid-Fällen auffallend deckungsgleich. Mit dem Einsatz der 5G-Satelliten hat sich dies mit der Zeit jetzt etwas verwässert.</a:t>
            </a:r>
          </a:p>
          <a:p>
            <a:pPr algn="l"/>
            <a:endParaRPr lang="de-DE" sz="2400" dirty="0">
              <a:solidFill>
                <a:schemeClr val="tx1"/>
              </a:solidFill>
            </a:endParaRPr>
          </a:p>
          <a:p>
            <a:pPr algn="l"/>
            <a:r>
              <a:rPr lang="de-DE" sz="2400" b="1" dirty="0">
                <a:solidFill>
                  <a:srgbClr val="FF0000"/>
                </a:solidFill>
              </a:rPr>
              <a:t>Soll das Corona-Virus nur dazu dienen, vom rasanten Aufbau der 5G-Antennen abzulenken? Weshalb durften während dem Lockdown die Antennen im Akkord hochgefahren werden, währendem die Initiativen gegen 5G vom Bund gestoppt wurden?</a:t>
            </a:r>
            <a:r>
              <a:rPr lang="de-DE" sz="2400" dirty="0"/>
              <a:t/>
            </a:r>
            <a:br>
              <a:rPr lang="de-DE" sz="2400" dirty="0"/>
            </a:b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423395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err="1"/>
              <a:t>Zusammenfassung</a:t>
            </a:r>
            <a:r>
              <a:rPr lang="en-US" sz="3600" b="1" dirty="0"/>
              <a:t> </a:t>
            </a:r>
            <a:r>
              <a:rPr lang="en-US" sz="3600" b="1" dirty="0" smtClean="0"/>
              <a:t>“</a:t>
            </a:r>
            <a:r>
              <a:rPr lang="en-US" sz="3600" b="1" dirty="0" smtClean="0">
                <a:solidFill>
                  <a:srgbClr val="FF0000"/>
                </a:solidFill>
              </a:rPr>
              <a:t>5G</a:t>
            </a:r>
            <a:r>
              <a:rPr lang="en-US" sz="3600" b="1" dirty="0" smtClean="0"/>
              <a:t> </a:t>
            </a:r>
            <a:r>
              <a:rPr lang="en-US" sz="3600" b="1" dirty="0"/>
              <a:t>&amp; </a:t>
            </a:r>
            <a:r>
              <a:rPr lang="en-US" sz="3600" b="1" dirty="0" smtClean="0">
                <a:solidFill>
                  <a:srgbClr val="FF0000"/>
                </a:solidFill>
              </a:rPr>
              <a:t>Corona</a:t>
            </a:r>
            <a:r>
              <a:rPr lang="en-US" sz="3600" b="1" dirty="0" smtClean="0"/>
              <a:t>”</a:t>
            </a:r>
            <a:endParaRPr lang="en-US" sz="3600" b="1" dirty="0"/>
          </a:p>
        </p:txBody>
      </p:sp>
      <p:sp>
        <p:nvSpPr>
          <p:cNvPr id="3" name="Subtitle 2"/>
          <p:cNvSpPr>
            <a:spLocks noGrp="1"/>
          </p:cNvSpPr>
          <p:nvPr>
            <p:ph type="subTitle" idx="1"/>
          </p:nvPr>
        </p:nvSpPr>
        <p:spPr>
          <a:xfrm>
            <a:off x="152400" y="1219200"/>
            <a:ext cx="8839200" cy="5181600"/>
          </a:xfrm>
        </p:spPr>
        <p:txBody>
          <a:bodyPr>
            <a:normAutofit fontScale="92500" lnSpcReduction="20000"/>
          </a:bodyPr>
          <a:lstStyle/>
          <a:p>
            <a:pPr algn="l"/>
            <a:r>
              <a:rPr lang="de-DE" sz="2600" b="1" dirty="0">
                <a:solidFill>
                  <a:srgbClr val="FF0000"/>
                </a:solidFill>
              </a:rPr>
              <a:t>Freiheit ist die unerlässliche Voraussetzung für den Menschen</a:t>
            </a:r>
            <a:r>
              <a:rPr lang="de-DE" sz="2600" dirty="0">
                <a:solidFill>
                  <a:schemeClr val="tx1"/>
                </a:solidFill>
              </a:rPr>
              <a:t/>
            </a:r>
            <a:br>
              <a:rPr lang="de-DE" sz="2600" dirty="0">
                <a:solidFill>
                  <a:schemeClr val="tx1"/>
                </a:solidFill>
              </a:rPr>
            </a:br>
            <a:r>
              <a:rPr lang="de-DE" sz="2400" dirty="0" smtClean="0">
                <a:solidFill>
                  <a:srgbClr val="FF0000"/>
                </a:solidFill>
              </a:rPr>
              <a:t>Die </a:t>
            </a:r>
            <a:r>
              <a:rPr lang="de-DE" sz="2400" dirty="0">
                <a:solidFill>
                  <a:srgbClr val="FF0000"/>
                </a:solidFill>
              </a:rPr>
              <a:t>Freiheit und die Demokratie werden uns genommen. Sie sind bedroht von einer immer engeren Verflechtung von Staat und Konzernen.</a:t>
            </a:r>
            <a:r>
              <a:rPr lang="de-DE" sz="2600" dirty="0">
                <a:solidFill>
                  <a:schemeClr val="tx1"/>
                </a:solidFill>
              </a:rPr>
              <a:t/>
            </a:r>
            <a:br>
              <a:rPr lang="de-DE" sz="2600" dirty="0">
                <a:solidFill>
                  <a:schemeClr val="tx1"/>
                </a:solidFill>
              </a:rPr>
            </a:br>
            <a:r>
              <a:rPr lang="de-DE" sz="2600" dirty="0">
                <a:solidFill>
                  <a:schemeClr val="tx1"/>
                </a:solidFill>
              </a:rPr>
              <a:t/>
            </a:r>
            <a:br>
              <a:rPr lang="de-DE" sz="2600" dirty="0">
                <a:solidFill>
                  <a:schemeClr val="tx1"/>
                </a:solidFill>
              </a:rPr>
            </a:br>
            <a:r>
              <a:rPr lang="de-DE" sz="2600" dirty="0">
                <a:solidFill>
                  <a:schemeClr val="tx1"/>
                </a:solidFill>
              </a:rPr>
              <a:t>Gerne möchten wir uns persönlich </a:t>
            </a:r>
            <a:r>
              <a:rPr lang="de-DE" sz="2600" dirty="0" smtClean="0">
                <a:solidFill>
                  <a:schemeClr val="tx1"/>
                </a:solidFill>
              </a:rPr>
              <a:t>einsetzen und </a:t>
            </a:r>
            <a:r>
              <a:rPr lang="de-DE" sz="2600" dirty="0">
                <a:solidFill>
                  <a:schemeClr val="tx1"/>
                </a:solidFill>
              </a:rPr>
              <a:t>äussern für die vielen Schweizerbürger/innen und Kinder, die ungefragt und ungewollt zu "Opfern" werden durch: </a:t>
            </a:r>
            <a:br>
              <a:rPr lang="de-DE" sz="2600" dirty="0">
                <a:solidFill>
                  <a:schemeClr val="tx1"/>
                </a:solidFill>
              </a:rPr>
            </a:br>
            <a:endParaRPr lang="de-DE" sz="2600" dirty="0">
              <a:solidFill>
                <a:schemeClr val="tx1"/>
              </a:solidFill>
            </a:endParaRPr>
          </a:p>
          <a:p>
            <a:pPr marL="457200" indent="-457200" algn="l">
              <a:buFont typeface="+mj-lt"/>
              <a:buAutoNum type="arabicPeriod"/>
            </a:pPr>
            <a:r>
              <a:rPr lang="de-DE" sz="2600" b="1" dirty="0">
                <a:solidFill>
                  <a:schemeClr val="tx1"/>
                </a:solidFill>
              </a:rPr>
              <a:t>die </a:t>
            </a:r>
            <a:r>
              <a:rPr lang="de-DE" sz="2600" b="1" dirty="0">
                <a:solidFill>
                  <a:srgbClr val="FF0000"/>
                </a:solidFill>
              </a:rPr>
              <a:t>Aufschaltung der rechtswidrigen 5G Mobilfunktechnologien</a:t>
            </a:r>
            <a:r>
              <a:rPr lang="de-DE" sz="2600" dirty="0">
                <a:solidFill>
                  <a:schemeClr val="tx1"/>
                </a:solidFill>
              </a:rPr>
              <a:t/>
            </a:r>
            <a:br>
              <a:rPr lang="de-DE" sz="2600" dirty="0">
                <a:solidFill>
                  <a:schemeClr val="tx1"/>
                </a:solidFill>
              </a:rPr>
            </a:br>
            <a:endParaRPr lang="de-DE" sz="2600" dirty="0">
              <a:solidFill>
                <a:schemeClr val="tx1"/>
              </a:solidFill>
            </a:endParaRPr>
          </a:p>
          <a:p>
            <a:pPr marL="457200" indent="-457200" algn="l">
              <a:buFont typeface="+mj-lt"/>
              <a:buAutoNum type="arabicPeriod"/>
            </a:pPr>
            <a:r>
              <a:rPr lang="de-DE" sz="2600" b="1" dirty="0">
                <a:solidFill>
                  <a:schemeClr val="tx1"/>
                </a:solidFill>
              </a:rPr>
              <a:t>die </a:t>
            </a:r>
            <a:r>
              <a:rPr lang="de-DE" sz="2600" b="1" dirty="0">
                <a:solidFill>
                  <a:srgbClr val="FF0000"/>
                </a:solidFill>
              </a:rPr>
              <a:t>sehr gesundheitsschädlichen Corona Massnahmen </a:t>
            </a:r>
            <a:r>
              <a:rPr lang="de-DE" sz="2600" b="1" dirty="0">
                <a:solidFill>
                  <a:schemeClr val="tx1"/>
                </a:solidFill>
              </a:rPr>
              <a:t/>
            </a:r>
            <a:br>
              <a:rPr lang="de-DE" sz="2600" b="1" dirty="0">
                <a:solidFill>
                  <a:schemeClr val="tx1"/>
                </a:solidFill>
              </a:rPr>
            </a:br>
            <a:endParaRPr lang="de-DE" sz="2600" b="1" dirty="0">
              <a:solidFill>
                <a:schemeClr val="tx1"/>
              </a:solidFill>
            </a:endParaRPr>
          </a:p>
          <a:p>
            <a:pPr marL="457200" indent="-457200" algn="l">
              <a:buFont typeface="+mj-lt"/>
              <a:buAutoNum type="arabicPeriod"/>
            </a:pPr>
            <a:r>
              <a:rPr lang="de-DE" sz="2600" b="1" dirty="0">
                <a:solidFill>
                  <a:schemeClr val="tx1"/>
                </a:solidFill>
              </a:rPr>
              <a:t>die </a:t>
            </a:r>
            <a:r>
              <a:rPr lang="de-DE" sz="2600" b="1" dirty="0">
                <a:solidFill>
                  <a:srgbClr val="FF0000"/>
                </a:solidFill>
              </a:rPr>
              <a:t>konstante Medien-Panikmache mit “Fake News” </a:t>
            </a:r>
            <a:r>
              <a:rPr lang="de-DE" sz="2600" b="1" dirty="0">
                <a:solidFill>
                  <a:schemeClr val="tx1"/>
                </a:solidFill>
              </a:rPr>
              <a:t/>
            </a:r>
            <a:br>
              <a:rPr lang="de-DE" sz="2600" b="1" dirty="0">
                <a:solidFill>
                  <a:schemeClr val="tx1"/>
                </a:solidFill>
              </a:rPr>
            </a:br>
            <a:endParaRPr lang="de-DE" sz="2600" b="1" dirty="0">
              <a:solidFill>
                <a:schemeClr val="tx1"/>
              </a:solidFill>
            </a:endParaRPr>
          </a:p>
          <a:p>
            <a:pPr marL="457200" indent="-457200" algn="l">
              <a:buFont typeface="+mj-lt"/>
              <a:buAutoNum type="arabicPeriod"/>
            </a:pPr>
            <a:r>
              <a:rPr lang="de-DE" sz="2600" b="1" dirty="0">
                <a:solidFill>
                  <a:schemeClr val="tx1"/>
                </a:solidFill>
              </a:rPr>
              <a:t>die </a:t>
            </a:r>
            <a:r>
              <a:rPr lang="de-DE" sz="2600" b="1" dirty="0">
                <a:solidFill>
                  <a:srgbClr val="FF0000"/>
                </a:solidFill>
              </a:rPr>
              <a:t>Willkürlichkeiten veranlasst durch unsere Kantons- und Staatsregierungen, zusammen mit unseren Politiker/innen</a:t>
            </a:r>
            <a:endParaRPr lang="en-US" sz="28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240486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a:solidFill>
                  <a:srgbClr val="FF0000"/>
                </a:solidFill>
              </a:rPr>
              <a:t>Strategie und Fokus auf Politiker/innen</a:t>
            </a:r>
            <a:r>
              <a:rPr lang="de-DE" sz="2400" dirty="0">
                <a:solidFill>
                  <a:schemeClr val="tx1"/>
                </a:solidFill>
              </a:rPr>
              <a:t/>
            </a:r>
            <a:br>
              <a:rPr lang="de-DE" sz="2400" dirty="0">
                <a:solidFill>
                  <a:schemeClr val="tx1"/>
                </a:solidFill>
              </a:rPr>
            </a:br>
            <a:endParaRPr lang="de-DE" sz="2400" dirty="0">
              <a:solidFill>
                <a:schemeClr val="tx1"/>
              </a:solidFill>
            </a:endParaRPr>
          </a:p>
          <a:p>
            <a:pPr marL="457200" indent="-457200" algn="l">
              <a:buFont typeface="+mj-lt"/>
              <a:buAutoNum type="arabicPeriod"/>
            </a:pPr>
            <a:r>
              <a:rPr lang="de-DE" sz="2400" dirty="0">
                <a:solidFill>
                  <a:schemeClr val="tx1"/>
                </a:solidFill>
              </a:rPr>
              <a:t>Staat/Bund</a:t>
            </a:r>
            <a:br>
              <a:rPr lang="de-DE" sz="2400" dirty="0">
                <a:solidFill>
                  <a:schemeClr val="tx1"/>
                </a:solidFill>
              </a:rPr>
            </a:br>
            <a:endParaRPr lang="de-DE" sz="2400" dirty="0">
              <a:solidFill>
                <a:schemeClr val="tx1"/>
              </a:solidFill>
            </a:endParaRPr>
          </a:p>
          <a:p>
            <a:pPr marL="457200" indent="-457200" algn="l">
              <a:buFont typeface="+mj-lt"/>
              <a:buAutoNum type="arabicPeriod"/>
            </a:pPr>
            <a:r>
              <a:rPr lang="de-DE" sz="2400" dirty="0">
                <a:solidFill>
                  <a:schemeClr val="tx1"/>
                </a:solidFill>
              </a:rPr>
              <a:t>Industrie</a:t>
            </a:r>
            <a:br>
              <a:rPr lang="de-DE" sz="2400" dirty="0">
                <a:solidFill>
                  <a:schemeClr val="tx1"/>
                </a:solidFill>
              </a:rPr>
            </a:br>
            <a:endParaRPr lang="de-DE" sz="2400" dirty="0">
              <a:solidFill>
                <a:schemeClr val="tx1"/>
              </a:solidFill>
            </a:endParaRPr>
          </a:p>
          <a:p>
            <a:pPr marL="457200" indent="-457200" algn="l">
              <a:buFont typeface="+mj-lt"/>
              <a:buAutoNum type="arabicPeriod"/>
            </a:pPr>
            <a:r>
              <a:rPr lang="de-DE" sz="2400" dirty="0">
                <a:solidFill>
                  <a:schemeClr val="tx1"/>
                </a:solidFill>
              </a:rPr>
              <a:t>Medien </a:t>
            </a:r>
          </a:p>
          <a:p>
            <a:pPr marL="457200" indent="-457200" algn="l">
              <a:buFont typeface="+mj-lt"/>
              <a:buAutoNum type="arabicPeriod"/>
            </a:pPr>
            <a:endParaRPr lang="de-DE" sz="2400" dirty="0">
              <a:solidFill>
                <a:schemeClr val="tx1"/>
              </a:solidFill>
            </a:endParaRPr>
          </a:p>
          <a:p>
            <a:pPr marL="457200" indent="-457200" algn="l">
              <a:buFont typeface="+mj-lt"/>
              <a:buAutoNum type="arabicPeriod"/>
            </a:pPr>
            <a:r>
              <a:rPr lang="de-DE" sz="2400" dirty="0">
                <a:solidFill>
                  <a:schemeClr val="tx1"/>
                </a:solidFill>
              </a:rPr>
              <a:t>Bundesrat</a:t>
            </a:r>
            <a:br>
              <a:rPr lang="de-DE" sz="2400" dirty="0">
                <a:solidFill>
                  <a:schemeClr val="tx1"/>
                </a:solidFill>
              </a:rPr>
            </a:br>
            <a:endParaRPr lang="de-DE" sz="2400" dirty="0">
              <a:solidFill>
                <a:schemeClr val="tx1"/>
              </a:solidFill>
            </a:endParaRPr>
          </a:p>
          <a:p>
            <a:pPr marL="457200" indent="-457200" algn="l">
              <a:buFont typeface="+mj-lt"/>
              <a:buAutoNum type="arabicPeriod"/>
            </a:pPr>
            <a:r>
              <a:rPr lang="de-DE" sz="2400" b="1" dirty="0">
                <a:solidFill>
                  <a:schemeClr val="tx1"/>
                </a:solidFill>
              </a:rPr>
              <a:t>Nationale- und Kantonsregierungen </a:t>
            </a:r>
            <a:r>
              <a:rPr lang="de-DE" sz="2400" b="1" dirty="0">
                <a:solidFill>
                  <a:srgbClr val="FF0000"/>
                </a:solidFill>
              </a:rPr>
              <a:t>(Politiker/innen)</a:t>
            </a:r>
            <a:endParaRPr lang="en-US" sz="24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667" y="1752600"/>
            <a:ext cx="5554133" cy="3124200"/>
          </a:xfrm>
          <a:prstGeom prst="rect">
            <a:avLst/>
          </a:prstGeom>
        </p:spPr>
      </p:pic>
    </p:spTree>
    <p:extLst>
      <p:ext uri="{BB962C8B-B14F-4D97-AF65-F5344CB8AC3E}">
        <p14:creationId xmlns:p14="http://schemas.microsoft.com/office/powerpoint/2010/main" val="51028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413" y="152400"/>
            <a:ext cx="7338587" cy="838200"/>
          </a:xfrm>
        </p:spPr>
        <p:txBody>
          <a:bodyPr>
            <a:noAutofit/>
          </a:bodyPr>
          <a:lstStyle/>
          <a:p>
            <a:pPr algn="l"/>
            <a:r>
              <a:rPr lang="en-US" sz="3200" b="1" dirty="0"/>
              <a:t>Die Lösung-1 “</a:t>
            </a:r>
            <a:r>
              <a:rPr lang="en-US" sz="3200" b="1" dirty="0" err="1">
                <a:solidFill>
                  <a:srgbClr val="FF0000"/>
                </a:solidFill>
              </a:rPr>
              <a:t>Verhaltensweise</a:t>
            </a:r>
            <a:r>
              <a:rPr lang="en-US" sz="3200" b="1" dirty="0"/>
              <a:t>”</a:t>
            </a:r>
            <a:endParaRPr lang="en-US" sz="3200" b="1" dirty="0" smtClean="0"/>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a:solidFill>
                  <a:srgbClr val="FF0000"/>
                </a:solidFill>
              </a:rPr>
              <a:t>Nationale- und Kantonsregierungen </a:t>
            </a:r>
          </a:p>
          <a:p>
            <a:pPr algn="l"/>
            <a:endParaRPr lang="de-DE" sz="2400" dirty="0">
              <a:solidFill>
                <a:schemeClr val="tx1"/>
              </a:solidFill>
            </a:endParaRPr>
          </a:p>
          <a:p>
            <a:pPr algn="l"/>
            <a:r>
              <a:rPr lang="de-DE" sz="2400" dirty="0">
                <a:solidFill>
                  <a:schemeClr val="tx1"/>
                </a:solidFill>
              </a:rPr>
              <a:t>Strategischer Umgang mit </a:t>
            </a:r>
            <a:r>
              <a:rPr lang="de-DE" sz="2400" b="1" dirty="0">
                <a:solidFill>
                  <a:srgbClr val="FF0000"/>
                </a:solidFill>
              </a:rPr>
              <a:t>Narzisstisch Persönlichkeitsgestörten</a:t>
            </a:r>
          </a:p>
          <a:p>
            <a:pPr algn="l"/>
            <a:endParaRPr lang="de-DE" sz="2400" dirty="0">
              <a:solidFill>
                <a:schemeClr val="tx1"/>
              </a:solidFill>
            </a:endParaRPr>
          </a:p>
          <a:p>
            <a:pPr algn="l"/>
            <a:r>
              <a:rPr lang="de-DE" sz="2400" dirty="0">
                <a:solidFill>
                  <a:schemeClr val="tx1"/>
                </a:solidFill>
              </a:rPr>
              <a:t>Im Folgenden werden </a:t>
            </a:r>
            <a:r>
              <a:rPr lang="de-DE" sz="2400" b="1" dirty="0">
                <a:solidFill>
                  <a:srgbClr val="FF0000"/>
                </a:solidFill>
              </a:rPr>
              <a:t>schematisch Vorgehensweisen </a:t>
            </a:r>
            <a:r>
              <a:rPr lang="de-DE" sz="2400" dirty="0">
                <a:solidFill>
                  <a:schemeClr val="tx1"/>
                </a:solidFill>
              </a:rPr>
              <a:t>abgeleitet, welche aus dem </a:t>
            </a:r>
            <a:r>
              <a:rPr lang="de-DE" sz="2400" b="1" dirty="0">
                <a:solidFill>
                  <a:srgbClr val="FF0000"/>
                </a:solidFill>
              </a:rPr>
              <a:t>therapeutischen Umgang mit Patienten</a:t>
            </a:r>
            <a:r>
              <a:rPr lang="de-DE" sz="2400" dirty="0">
                <a:solidFill>
                  <a:schemeClr val="tx1"/>
                </a:solidFill>
              </a:rPr>
              <a:t>, die an einer Narzisstischen Persönlichkeitsstörung leiden. </a:t>
            </a:r>
          </a:p>
          <a:p>
            <a:pPr algn="l"/>
            <a:endParaRPr lang="de-DE" sz="2400" dirty="0">
              <a:solidFill>
                <a:schemeClr val="tx1"/>
              </a:solidFill>
            </a:endParaRPr>
          </a:p>
          <a:p>
            <a:pPr algn="l"/>
            <a:r>
              <a:rPr lang="de-DE" sz="2400" dirty="0">
                <a:solidFill>
                  <a:schemeClr val="tx1"/>
                </a:solidFill>
              </a:rPr>
              <a:t>Diese sind im übertragenen Sinne auch auf </a:t>
            </a:r>
            <a:r>
              <a:rPr lang="de-DE" sz="2400" b="1" dirty="0">
                <a:solidFill>
                  <a:srgbClr val="FF0000"/>
                </a:solidFill>
              </a:rPr>
              <a:t>abstrakte Konstrukte Regierungen und Politiker/innen </a:t>
            </a:r>
            <a:r>
              <a:rPr lang="de-DE" sz="2400" dirty="0">
                <a:solidFill>
                  <a:schemeClr val="tx1"/>
                </a:solidFill>
              </a:rPr>
              <a:t>zu verstehen.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4037053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fontScale="92500" lnSpcReduction="20000"/>
          </a:bodyPr>
          <a:lstStyle/>
          <a:p>
            <a:pPr algn="l"/>
            <a:r>
              <a:rPr lang="de-DE" sz="2400" b="1" dirty="0">
                <a:solidFill>
                  <a:srgbClr val="FF0000"/>
                </a:solidFill>
              </a:rPr>
              <a:t>Nationale- und Kantonsregierungen</a:t>
            </a:r>
            <a:br>
              <a:rPr lang="de-DE" sz="2400" b="1" dirty="0">
                <a:solidFill>
                  <a:srgbClr val="FF0000"/>
                </a:solidFill>
              </a:rPr>
            </a:br>
            <a:endParaRPr lang="de-DE" sz="2400" b="1" dirty="0">
              <a:solidFill>
                <a:schemeClr val="tx1"/>
              </a:solidFill>
            </a:endParaRPr>
          </a:p>
          <a:p>
            <a:pPr algn="l"/>
            <a:r>
              <a:rPr lang="de-DE" sz="2400" b="1" dirty="0">
                <a:solidFill>
                  <a:schemeClr val="tx1"/>
                </a:solidFill>
              </a:rPr>
              <a:t>Hintergrund Narzisstische Störung:</a:t>
            </a:r>
          </a:p>
          <a:p>
            <a:pPr marL="457200" indent="-457200" algn="l">
              <a:buFont typeface="+mj-lt"/>
              <a:buAutoNum type="arabicPeriod"/>
            </a:pPr>
            <a:r>
              <a:rPr lang="de-DE" sz="2400" dirty="0">
                <a:solidFill>
                  <a:schemeClr val="tx1"/>
                </a:solidFill>
              </a:rPr>
              <a:t>Narzisstische Störung ist eine Persönlichkeitsstörung und damit eine </a:t>
            </a:r>
            <a:r>
              <a:rPr lang="de-DE" sz="2400" b="1" dirty="0">
                <a:solidFill>
                  <a:srgbClr val="FF0000"/>
                </a:solidFill>
              </a:rPr>
              <a:t>schwerwiegende Identitätsstörung</a:t>
            </a:r>
            <a:r>
              <a:rPr lang="de-DE" sz="2400" dirty="0">
                <a:solidFill>
                  <a:srgbClr val="FF0000"/>
                </a:solidFill>
              </a:rPr>
              <a:t> </a:t>
            </a:r>
            <a:r>
              <a:rPr lang="de-DE" sz="2400" dirty="0">
                <a:solidFill>
                  <a:schemeClr val="tx1"/>
                </a:solidFill>
              </a:rPr>
              <a:t>im Selbst-/Fremdbild.</a:t>
            </a:r>
          </a:p>
          <a:p>
            <a:pPr marL="457200" indent="-457200" algn="l">
              <a:buFont typeface="+mj-lt"/>
              <a:buAutoNum type="arabicPeriod"/>
            </a:pPr>
            <a:r>
              <a:rPr lang="de-DE" sz="2400" dirty="0">
                <a:solidFill>
                  <a:schemeClr val="tx1"/>
                </a:solidFill>
              </a:rPr>
              <a:t>Ihr Ursprung liegt in der frühen Kindheit und ist ein fundamentaler und </a:t>
            </a:r>
            <a:r>
              <a:rPr lang="de-DE" sz="2400" b="1" dirty="0">
                <a:solidFill>
                  <a:srgbClr val="FF0000"/>
                </a:solidFill>
              </a:rPr>
              <a:t>schwerwiegend Mangel an Selbstwertgefühl</a:t>
            </a:r>
            <a:r>
              <a:rPr lang="de-DE" sz="2400" dirty="0">
                <a:solidFill>
                  <a:schemeClr val="tx1"/>
                </a:solidFill>
              </a:rPr>
              <a:t>.</a:t>
            </a:r>
          </a:p>
          <a:p>
            <a:pPr marL="457200" indent="-457200" algn="l">
              <a:buFont typeface="+mj-lt"/>
              <a:buAutoNum type="arabicPeriod"/>
            </a:pPr>
            <a:r>
              <a:rPr lang="de-DE" sz="2400" dirty="0">
                <a:solidFill>
                  <a:schemeClr val="tx1"/>
                </a:solidFill>
              </a:rPr>
              <a:t>Mangelnder Selbstwert wird im äußeren kompensiert in dem andere klein gemacht werden. </a:t>
            </a:r>
            <a:r>
              <a:rPr lang="de-DE" sz="2400" b="1" dirty="0">
                <a:solidFill>
                  <a:srgbClr val="FF0000"/>
                </a:solidFill>
              </a:rPr>
              <a:t>Der Narzisst kann nur Gewinnen wenn jemand anders verliert</a:t>
            </a:r>
            <a:r>
              <a:rPr lang="de-DE" sz="2400" dirty="0">
                <a:solidFill>
                  <a:schemeClr val="tx1"/>
                </a:solidFill>
              </a:rPr>
              <a:t>.</a:t>
            </a:r>
          </a:p>
          <a:p>
            <a:pPr marL="457200" indent="-457200" algn="l">
              <a:buFont typeface="+mj-lt"/>
              <a:buAutoNum type="arabicPeriod"/>
            </a:pPr>
            <a:r>
              <a:rPr lang="de-DE" sz="2400" dirty="0">
                <a:solidFill>
                  <a:schemeClr val="tx1"/>
                </a:solidFill>
              </a:rPr>
              <a:t>Die </a:t>
            </a:r>
            <a:r>
              <a:rPr lang="de-DE" sz="2400" b="1" dirty="0">
                <a:solidFill>
                  <a:srgbClr val="FF0000"/>
                </a:solidFill>
              </a:rPr>
              <a:t>narzisstische Ausprägung stellt eine Überlebensstrategie dar</a:t>
            </a:r>
            <a:r>
              <a:rPr lang="de-DE" sz="2400" dirty="0">
                <a:solidFill>
                  <a:schemeClr val="tx1"/>
                </a:solidFill>
              </a:rPr>
              <a:t>. Wird diese Strategie angegriffen bzw. gefährdet, wird das als existentielle Bedrohung wahrgenommen, die je nach Gefahrenlage «bis aufs Blut» verteidigt wird (Historisches Beispiel: Pablo Escobar; Hitler etc.).</a:t>
            </a:r>
          </a:p>
          <a:p>
            <a:pPr marL="457200" indent="-457200" algn="l">
              <a:buFont typeface="+mj-lt"/>
              <a:buAutoNum type="arabicPeriod"/>
            </a:pPr>
            <a:r>
              <a:rPr lang="de-DE" sz="2400" dirty="0">
                <a:solidFill>
                  <a:schemeClr val="tx1"/>
                </a:solidFill>
              </a:rPr>
              <a:t>Die zu erwartenden Reaktionen ergeben sich aus der «Dynamik» der Störung. </a:t>
            </a:r>
            <a:r>
              <a:rPr lang="de-DE" sz="2400" b="1" dirty="0">
                <a:solidFill>
                  <a:srgbClr val="FF0000"/>
                </a:solidFill>
              </a:rPr>
              <a:t>Jeder Angriff auf die Person wird mit Gegenverteidigung erwidert</a:t>
            </a:r>
            <a:r>
              <a:rPr lang="de-DE" sz="2400" dirty="0">
                <a:solidFill>
                  <a:schemeClr val="tx1"/>
                </a:solidFill>
              </a:rPr>
              <a:t>.</a:t>
            </a:r>
          </a:p>
          <a:p>
            <a:pPr algn="l"/>
            <a:endParaRPr lang="de-DE"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456260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fontScale="85000" lnSpcReduction="20000"/>
          </a:bodyPr>
          <a:lstStyle/>
          <a:p>
            <a:pPr algn="l"/>
            <a:r>
              <a:rPr lang="de-DE" sz="2400" b="1" dirty="0">
                <a:solidFill>
                  <a:srgbClr val="FF0000"/>
                </a:solidFill>
              </a:rPr>
              <a:t>Nationale- und Kantonsregierungen</a:t>
            </a:r>
            <a:br>
              <a:rPr lang="de-DE" sz="2400" b="1" dirty="0">
                <a:solidFill>
                  <a:srgbClr val="FF0000"/>
                </a:solidFill>
              </a:rPr>
            </a:br>
            <a:endParaRPr lang="de-DE" sz="2400" b="1" dirty="0">
              <a:solidFill>
                <a:schemeClr val="tx1"/>
              </a:solidFill>
            </a:endParaRPr>
          </a:p>
          <a:p>
            <a:pPr algn="l"/>
            <a:r>
              <a:rPr lang="de-DE" sz="2400" b="1" dirty="0">
                <a:solidFill>
                  <a:schemeClr val="tx1"/>
                </a:solidFill>
              </a:rPr>
              <a:t>Mehrere dieser Kriterien aber nicht alle sollten zutreffen, ist als Überblick über das «Facettenreichtum» zu verstehen:</a:t>
            </a:r>
            <a:br>
              <a:rPr lang="de-DE" sz="2400" b="1" dirty="0">
                <a:solidFill>
                  <a:schemeClr val="tx1"/>
                </a:solidFill>
              </a:rPr>
            </a:br>
            <a:endParaRPr lang="de-DE" sz="2400" b="1" dirty="0">
              <a:solidFill>
                <a:schemeClr val="tx1"/>
              </a:solidFill>
            </a:endParaRPr>
          </a:p>
          <a:p>
            <a:pPr marL="457200" indent="-457200" algn="l">
              <a:buFont typeface="+mj-lt"/>
              <a:buAutoNum type="arabicPeriod"/>
            </a:pPr>
            <a:r>
              <a:rPr lang="de-DE" sz="2400" dirty="0">
                <a:solidFill>
                  <a:schemeClr val="tx1"/>
                </a:solidFill>
              </a:rPr>
              <a:t>Grossartigkeit + Bedürfnis nach Bewunderung (Verhalten oder Fantasie)</a:t>
            </a:r>
          </a:p>
          <a:p>
            <a:pPr marL="457200" indent="-457200" algn="l">
              <a:buFont typeface="+mj-lt"/>
              <a:buAutoNum type="arabicPeriod"/>
            </a:pPr>
            <a:r>
              <a:rPr lang="de-DE" sz="2400" dirty="0">
                <a:solidFill>
                  <a:schemeClr val="tx1"/>
                </a:solidFill>
              </a:rPr>
              <a:t>Mangel an Empathie</a:t>
            </a:r>
          </a:p>
          <a:p>
            <a:pPr marL="457200" indent="-457200" algn="l">
              <a:buFont typeface="+mj-lt"/>
              <a:buAutoNum type="arabicPeriod"/>
            </a:pPr>
            <a:r>
              <a:rPr lang="de-DE" sz="2400" dirty="0">
                <a:solidFill>
                  <a:schemeClr val="tx1"/>
                </a:solidFill>
              </a:rPr>
              <a:t>Grandioses Gefühl der eigenen Wichtigkeit, verlangt Bewunderung</a:t>
            </a:r>
          </a:p>
          <a:p>
            <a:pPr marL="457200" indent="-457200" algn="l">
              <a:buFont typeface="+mj-lt"/>
              <a:buAutoNum type="arabicPeriod"/>
            </a:pPr>
            <a:r>
              <a:rPr lang="de-DE" sz="2400" dirty="0">
                <a:solidFill>
                  <a:schemeClr val="tx1"/>
                </a:solidFill>
              </a:rPr>
              <a:t>Manipulativ</a:t>
            </a:r>
          </a:p>
          <a:p>
            <a:pPr marL="457200" indent="-457200" algn="l">
              <a:buFont typeface="+mj-lt"/>
              <a:buAutoNum type="arabicPeriod"/>
            </a:pPr>
            <a:r>
              <a:rPr lang="de-DE" sz="2400" dirty="0">
                <a:solidFill>
                  <a:schemeClr val="tx1"/>
                </a:solidFill>
              </a:rPr>
              <a:t>Illusionen-Verbreitung von Erfolg und </a:t>
            </a:r>
            <a:r>
              <a:rPr lang="de-DE" sz="2400" dirty="0" smtClean="0">
                <a:solidFill>
                  <a:schemeClr val="tx1"/>
                </a:solidFill>
              </a:rPr>
              <a:t>Machtgier</a:t>
            </a:r>
            <a:br>
              <a:rPr lang="de-DE" sz="2400" dirty="0" smtClean="0">
                <a:solidFill>
                  <a:schemeClr val="tx1"/>
                </a:solidFill>
              </a:rPr>
            </a:br>
            <a:r>
              <a:rPr lang="de-DE" sz="2000" dirty="0" smtClean="0">
                <a:solidFill>
                  <a:schemeClr val="tx1"/>
                </a:solidFill>
              </a:rPr>
              <a:t>Beispiel</a:t>
            </a:r>
            <a:r>
              <a:rPr lang="de-DE" sz="2000" dirty="0">
                <a:solidFill>
                  <a:schemeClr val="tx1"/>
                </a:solidFill>
              </a:rPr>
              <a:t>: Regierung/Bill Gates/Berset?: «Durch die Massnahmen/Impfung retten wir die Menschheit und erlösen sie von Ihrem Leid» (der manipulative Aspekt ist die Schaffung des Problems, das Ziel ist es maximale Bewunderung und Ergebenheit als «Retter» zu erlangen)</a:t>
            </a:r>
          </a:p>
          <a:p>
            <a:pPr marL="457200" indent="-457200" algn="l">
              <a:buFont typeface="+mj-lt"/>
              <a:buAutoNum type="arabicPeriod"/>
            </a:pPr>
            <a:r>
              <a:rPr lang="de-DE" sz="2400" dirty="0">
                <a:solidFill>
                  <a:schemeClr val="tx1"/>
                </a:solidFill>
              </a:rPr>
              <a:t>Anspruchsdenken (übertriebene Erwartungen)</a:t>
            </a:r>
          </a:p>
          <a:p>
            <a:pPr marL="457200" indent="-457200" algn="l">
              <a:buFont typeface="+mj-lt"/>
              <a:buAutoNum type="arabicPeriod"/>
            </a:pPr>
            <a:r>
              <a:rPr lang="de-DE" sz="2400" dirty="0">
                <a:solidFill>
                  <a:schemeClr val="tx1"/>
                </a:solidFill>
              </a:rPr>
              <a:t>Ausbeuterisch in der zwischenmenschlichen Beziehung</a:t>
            </a:r>
          </a:p>
          <a:p>
            <a:pPr marL="457200" indent="-457200" algn="l">
              <a:buFont typeface="+mj-lt"/>
              <a:buAutoNum type="arabicPeriod"/>
            </a:pPr>
            <a:r>
              <a:rPr lang="de-DE" sz="2400" dirty="0">
                <a:solidFill>
                  <a:schemeClr val="tx1"/>
                </a:solidFill>
              </a:rPr>
              <a:t>Neidisch auf andere (oder glaubt andere seien neidisch auf ihn)</a:t>
            </a:r>
          </a:p>
          <a:p>
            <a:pPr marL="457200" indent="-457200" algn="l">
              <a:buFont typeface="+mj-lt"/>
              <a:buAutoNum type="arabicPeriod"/>
            </a:pPr>
            <a:r>
              <a:rPr lang="de-DE" sz="2400" dirty="0">
                <a:solidFill>
                  <a:schemeClr val="tx1"/>
                </a:solidFill>
              </a:rPr>
              <a:t>Arrogant &amp; überheblich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27949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Mein </a:t>
            </a:r>
            <a:r>
              <a:rPr lang="en-US" sz="3600" b="1" dirty="0" err="1"/>
              <a:t>persönliches</a:t>
            </a:r>
            <a:r>
              <a:rPr lang="en-US" sz="3600" b="1" dirty="0"/>
              <a:t> </a:t>
            </a:r>
            <a:r>
              <a:rPr lang="en-US" sz="3600" b="1" dirty="0" err="1"/>
              <a:t>Fazit</a:t>
            </a:r>
            <a:r>
              <a:rPr lang="en-US" sz="3600" b="1" dirty="0"/>
              <a:t> </a:t>
            </a:r>
          </a:p>
        </p:txBody>
      </p:sp>
      <p:sp>
        <p:nvSpPr>
          <p:cNvPr id="3" name="Subtitle 2"/>
          <p:cNvSpPr>
            <a:spLocks noGrp="1"/>
          </p:cNvSpPr>
          <p:nvPr>
            <p:ph type="subTitle" idx="1"/>
          </p:nvPr>
        </p:nvSpPr>
        <p:spPr>
          <a:xfrm>
            <a:off x="152400" y="1676400"/>
            <a:ext cx="8839200" cy="4724400"/>
          </a:xfrm>
        </p:spPr>
        <p:txBody>
          <a:bodyPr>
            <a:normAutofit/>
          </a:bodyPr>
          <a:lstStyle/>
          <a:p>
            <a:r>
              <a:rPr lang="de-DE" sz="2800" dirty="0">
                <a:solidFill>
                  <a:schemeClr val="tx1"/>
                </a:solidFill>
              </a:rPr>
              <a:t>Durch die Aufschaltung der rechtswidrigen </a:t>
            </a:r>
          </a:p>
          <a:p>
            <a:r>
              <a:rPr lang="de-DE" sz="2800" dirty="0">
                <a:solidFill>
                  <a:schemeClr val="tx1"/>
                </a:solidFill>
              </a:rPr>
              <a:t>und sehr gesundheitsschädlichen </a:t>
            </a:r>
          </a:p>
          <a:p>
            <a:r>
              <a:rPr lang="de-DE" sz="2800" dirty="0">
                <a:solidFill>
                  <a:schemeClr val="tx1"/>
                </a:solidFill>
              </a:rPr>
              <a:t>2G, 3G, 4G, 5G + 6G Mobilfunktechnologien und Massnahmen der </a:t>
            </a:r>
            <a:r>
              <a:rPr lang="de-DE" sz="2800" b="1" dirty="0">
                <a:solidFill>
                  <a:srgbClr val="FF0000"/>
                </a:solidFill>
              </a:rPr>
              <a:t>widerrechtlichen Corona-Pandemie*</a:t>
            </a:r>
          </a:p>
          <a:p>
            <a:r>
              <a:rPr lang="de-DE" sz="2800" b="1" dirty="0">
                <a:solidFill>
                  <a:srgbClr val="FF0000"/>
                </a:solidFill>
              </a:rPr>
              <a:t>verstossen</a:t>
            </a:r>
            <a:r>
              <a:rPr lang="de-DE" sz="2800" dirty="0">
                <a:solidFill>
                  <a:schemeClr val="tx1"/>
                </a:solidFill>
              </a:rPr>
              <a:t> die Verantwortlichen bei Bund, Kantonen und Gemeinden gegen </a:t>
            </a:r>
            <a:r>
              <a:rPr lang="de-DE" sz="2800" b="1" dirty="0">
                <a:solidFill>
                  <a:srgbClr val="FF0000"/>
                </a:solidFill>
              </a:rPr>
              <a:t>über 30 Grundgesetze und sind damit </a:t>
            </a:r>
            <a:r>
              <a:rPr lang="de-DE" sz="2800" b="1" u="sng" dirty="0">
                <a:solidFill>
                  <a:srgbClr val="FF0000"/>
                </a:solidFill>
              </a:rPr>
              <a:t>haftbar</a:t>
            </a:r>
            <a:r>
              <a:rPr lang="de-DE" sz="2800" b="1" dirty="0">
                <a:solidFill>
                  <a:srgbClr val="FF0000"/>
                </a:solidFill>
              </a:rPr>
              <a:t> und zu 100% </a:t>
            </a:r>
            <a:r>
              <a:rPr lang="de-DE" sz="2800" b="1" u="sng" dirty="0">
                <a:solidFill>
                  <a:srgbClr val="FF0000"/>
                </a:solidFill>
              </a:rPr>
              <a:t>verantwortlich</a:t>
            </a:r>
            <a:r>
              <a:rPr lang="de-DE" sz="2800" b="1" dirty="0">
                <a:solidFill>
                  <a:srgbClr val="FF0000"/>
                </a:solidFill>
              </a:rPr>
              <a:t>!</a:t>
            </a:r>
          </a:p>
          <a:p>
            <a:endParaRPr lang="de-DE" sz="2800" b="1" dirty="0">
              <a:solidFill>
                <a:srgbClr val="FF0000"/>
              </a:solidFill>
            </a:endParaRPr>
          </a:p>
          <a:p>
            <a:r>
              <a:rPr lang="de-DE" sz="1200" dirty="0">
                <a:solidFill>
                  <a:schemeClr val="tx1"/>
                </a:solidFill>
              </a:rPr>
              <a:t> </a:t>
            </a:r>
            <a:r>
              <a:rPr lang="de-DE" sz="1200" i="1" dirty="0">
                <a:solidFill>
                  <a:srgbClr val="FF0000"/>
                </a:solidFill>
              </a:rPr>
              <a:t>*Corona-Pandemie erfüllt die Grundlagen des Schweizer Epidemiengesetzes nicht und wurde dadurch widerrechtlich vom Bundesrat einberufen. Die </a:t>
            </a:r>
            <a:r>
              <a:rPr lang="de-DE" sz="1200" i="1" dirty="0" smtClean="0">
                <a:solidFill>
                  <a:srgbClr val="FF0000"/>
                </a:solidFill>
              </a:rPr>
              <a:t>Massnahmen </a:t>
            </a:r>
            <a:r>
              <a:rPr lang="de-DE" sz="1200" i="1" dirty="0">
                <a:solidFill>
                  <a:srgbClr val="FF0000"/>
                </a:solidFill>
              </a:rPr>
              <a:t>basieren von Anfang an auf Betrug und einer Verschwörung gegenüber </a:t>
            </a:r>
            <a:r>
              <a:rPr lang="de-DE" sz="1200" i="1" dirty="0" smtClean="0">
                <a:solidFill>
                  <a:srgbClr val="FF0000"/>
                </a:solidFill>
              </a:rPr>
              <a:t>dem </a:t>
            </a:r>
            <a:r>
              <a:rPr lang="de-DE" sz="1200" i="1" dirty="0">
                <a:solidFill>
                  <a:srgbClr val="FF0000"/>
                </a:solidFill>
              </a:rPr>
              <a:t>Schweizer Volk.  </a:t>
            </a:r>
          </a:p>
          <a:p>
            <a:endParaRPr lang="en-US" sz="28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730884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a:solidFill>
                  <a:srgbClr val="FF0000"/>
                </a:solidFill>
              </a:rPr>
              <a:t>Nationale- und Kantonsregierungen</a:t>
            </a:r>
            <a:endParaRPr lang="de-DE" sz="2400" b="1" dirty="0">
              <a:solidFill>
                <a:schemeClr val="tx1"/>
              </a:solidFill>
            </a:endParaRPr>
          </a:p>
          <a:p>
            <a:pPr algn="l"/>
            <a:r>
              <a:rPr lang="de-DE" sz="2400" b="1" dirty="0">
                <a:solidFill>
                  <a:schemeClr val="tx1"/>
                </a:solidFill>
              </a:rPr>
              <a:t>«Therapeutische» Vorgehensweise die sich empfiehlt.</a:t>
            </a:r>
            <a:br>
              <a:rPr lang="de-DE" sz="2400" b="1" dirty="0">
                <a:solidFill>
                  <a:schemeClr val="tx1"/>
                </a:solidFill>
              </a:rPr>
            </a:br>
            <a:endParaRPr lang="de-DE" sz="2400" b="1" dirty="0">
              <a:solidFill>
                <a:schemeClr val="tx1"/>
              </a:solidFill>
            </a:endParaRPr>
          </a:p>
          <a:p>
            <a:pPr marL="457200" indent="-457200" algn="l">
              <a:buFont typeface="+mj-lt"/>
              <a:buAutoNum type="arabicPeriod"/>
            </a:pPr>
            <a:r>
              <a:rPr lang="de-DE" sz="2400" dirty="0">
                <a:solidFill>
                  <a:schemeClr val="tx1"/>
                </a:solidFill>
              </a:rPr>
              <a:t>Narzisst nicht „</a:t>
            </a:r>
            <a:r>
              <a:rPr lang="de-DE" sz="2400" b="1" dirty="0">
                <a:solidFill>
                  <a:srgbClr val="FF0000"/>
                </a:solidFill>
              </a:rPr>
              <a:t>von der Bühne stürzen</a:t>
            </a:r>
            <a:r>
              <a:rPr lang="de-DE" sz="2400" dirty="0">
                <a:solidFill>
                  <a:schemeClr val="tx1"/>
                </a:solidFill>
              </a:rPr>
              <a:t>“</a:t>
            </a:r>
          </a:p>
          <a:p>
            <a:pPr marL="457200" indent="-457200" algn="l">
              <a:buFont typeface="+mj-lt"/>
              <a:buAutoNum type="arabicPeriod"/>
            </a:pPr>
            <a:r>
              <a:rPr lang="de-DE" sz="2400" dirty="0">
                <a:solidFill>
                  <a:schemeClr val="tx1"/>
                </a:solidFill>
              </a:rPr>
              <a:t>Beziehungsebene (und damit </a:t>
            </a:r>
            <a:r>
              <a:rPr lang="de-DE" sz="2400" b="1" dirty="0">
                <a:solidFill>
                  <a:srgbClr val="FF0000"/>
                </a:solidFill>
              </a:rPr>
              <a:t>Möglichkeit zur Verhandlung</a:t>
            </a:r>
            <a:r>
              <a:rPr lang="de-DE" sz="2400" dirty="0">
                <a:solidFill>
                  <a:schemeClr val="tx1"/>
                </a:solidFill>
              </a:rPr>
              <a:t>) unbedingt intakt halten.</a:t>
            </a:r>
          </a:p>
          <a:p>
            <a:pPr marL="457200" indent="-457200" algn="l">
              <a:buFont typeface="+mj-lt"/>
              <a:buAutoNum type="arabicPeriod"/>
            </a:pPr>
            <a:r>
              <a:rPr lang="de-DE" sz="2400" dirty="0">
                <a:solidFill>
                  <a:schemeClr val="tx1"/>
                </a:solidFill>
              </a:rPr>
              <a:t>Keine direkte Konfrontation </a:t>
            </a:r>
            <a:r>
              <a:rPr lang="de-DE" sz="2400" dirty="0" smtClean="0">
                <a:solidFill>
                  <a:schemeClr val="tx1"/>
                </a:solidFill>
              </a:rPr>
              <a:t>(</a:t>
            </a:r>
            <a:r>
              <a:rPr lang="de-DE" sz="2400" b="1" dirty="0">
                <a:solidFill>
                  <a:srgbClr val="FF0000"/>
                </a:solidFill>
              </a:rPr>
              <a:t>eine direkte Konfrontation führt zum </a:t>
            </a:r>
            <a:r>
              <a:rPr lang="de-DE" sz="2400" b="1" dirty="0" smtClean="0">
                <a:solidFill>
                  <a:srgbClr val="FF0000"/>
                </a:solidFill>
              </a:rPr>
              <a:t>verlieren</a:t>
            </a:r>
            <a:r>
              <a:rPr lang="de-DE" sz="2400" dirty="0" smtClean="0">
                <a:solidFill>
                  <a:schemeClr val="tx1"/>
                </a:solidFill>
              </a:rPr>
              <a:t>).</a:t>
            </a:r>
            <a:endParaRPr lang="de-DE" sz="2400" dirty="0">
              <a:solidFill>
                <a:schemeClr val="tx1"/>
              </a:solidFill>
            </a:endParaRPr>
          </a:p>
          <a:p>
            <a:pPr marL="457200" indent="-457200" algn="l">
              <a:buFont typeface="+mj-lt"/>
              <a:buAutoNum type="arabicPeriod"/>
            </a:pPr>
            <a:r>
              <a:rPr lang="de-DE" sz="2400" dirty="0">
                <a:solidFill>
                  <a:schemeClr val="tx1"/>
                </a:solidFill>
              </a:rPr>
              <a:t>Indirekte „Empathische Konfrontation“ (</a:t>
            </a:r>
            <a:r>
              <a:rPr lang="de-DE" sz="2400" b="1" dirty="0">
                <a:solidFill>
                  <a:srgbClr val="FF0000"/>
                </a:solidFill>
              </a:rPr>
              <a:t>Vermeidung von </a:t>
            </a:r>
            <a:r>
              <a:rPr lang="de-DE" sz="2400" b="1" dirty="0" smtClean="0">
                <a:solidFill>
                  <a:srgbClr val="FF0000"/>
                </a:solidFill>
              </a:rPr>
              <a:t>Gegenangriffen</a:t>
            </a:r>
            <a:r>
              <a:rPr lang="de-DE" sz="2400" dirty="0" smtClean="0">
                <a:solidFill>
                  <a:schemeClr val="tx1"/>
                </a:solidFill>
              </a:rPr>
              <a:t>).</a:t>
            </a:r>
            <a:endParaRPr lang="de-DE" sz="2400" dirty="0">
              <a:solidFill>
                <a:schemeClr val="tx1"/>
              </a:solidFill>
            </a:endParaRPr>
          </a:p>
          <a:p>
            <a:pPr marL="457200" indent="-457200" algn="l">
              <a:buFont typeface="+mj-lt"/>
              <a:buAutoNum type="arabicPeriod"/>
            </a:pPr>
            <a:r>
              <a:rPr lang="de-DE" sz="2400" dirty="0">
                <a:solidFill>
                  <a:schemeClr val="tx1"/>
                </a:solidFill>
              </a:rPr>
              <a:t>Bei der Exposition/Konfrontation wird man sichtbar. Man möchte </a:t>
            </a:r>
            <a:r>
              <a:rPr lang="de-DE" sz="2400" b="1" dirty="0">
                <a:solidFill>
                  <a:srgbClr val="FF0000"/>
                </a:solidFill>
              </a:rPr>
              <a:t>unter keinen Umständen zum Feind werden</a:t>
            </a:r>
            <a:r>
              <a:rPr lang="de-DE" sz="2400" dirty="0">
                <a:solidFill>
                  <a:schemeClr val="tx1"/>
                </a:solidFill>
              </a:rPr>
              <a:t>!!!</a:t>
            </a:r>
          </a:p>
          <a:p>
            <a:pPr algn="l"/>
            <a:endParaRPr lang="de-DE"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407814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a:solidFill>
                  <a:srgbClr val="FF0000"/>
                </a:solidFill>
              </a:rPr>
              <a:t>Nationale- und Kantonsregierungen </a:t>
            </a:r>
          </a:p>
          <a:p>
            <a:pPr algn="l"/>
            <a:r>
              <a:rPr lang="de-DE" sz="2400" b="1" dirty="0">
                <a:solidFill>
                  <a:srgbClr val="FF0000"/>
                </a:solidFill>
              </a:rPr>
              <a:t/>
            </a:r>
            <a:br>
              <a:rPr lang="de-DE" sz="2400" b="1" dirty="0">
                <a:solidFill>
                  <a:srgbClr val="FF0000"/>
                </a:solidFill>
              </a:rPr>
            </a:br>
            <a:r>
              <a:rPr lang="de-DE" sz="2400" b="1" dirty="0">
                <a:solidFill>
                  <a:schemeClr val="tx1"/>
                </a:solidFill>
              </a:rPr>
              <a:t>Direkte Konfrontation (Falsch!)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Grafik 6">
            <a:extLst>
              <a:ext uri="{FF2B5EF4-FFF2-40B4-BE49-F238E27FC236}">
                <a16:creationId xmlns="" xmlns:a16="http://schemas.microsoft.com/office/drawing/2014/main" id="{FFEF365B-1566-B64B-8598-B8E6B1D5E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733899"/>
            <a:ext cx="8839200" cy="2904901"/>
          </a:xfrm>
          <a:prstGeom prst="rect">
            <a:avLst/>
          </a:prstGeom>
        </p:spPr>
      </p:pic>
    </p:spTree>
    <p:extLst>
      <p:ext uri="{BB962C8B-B14F-4D97-AF65-F5344CB8AC3E}">
        <p14:creationId xmlns:p14="http://schemas.microsoft.com/office/powerpoint/2010/main" val="2878020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092879"/>
            <a:ext cx="8839200" cy="5181600"/>
          </a:xfrm>
        </p:spPr>
        <p:txBody>
          <a:bodyPr>
            <a:normAutofit/>
          </a:bodyPr>
          <a:lstStyle/>
          <a:p>
            <a:pPr algn="l"/>
            <a:r>
              <a:rPr lang="de-DE" sz="2400" b="1" dirty="0">
                <a:solidFill>
                  <a:srgbClr val="FF0000"/>
                </a:solidFill>
              </a:rPr>
              <a:t>Nationale- und Kantonsregierungen </a:t>
            </a:r>
            <a:br>
              <a:rPr lang="de-DE" sz="2400" b="1" dirty="0">
                <a:solidFill>
                  <a:srgbClr val="FF0000"/>
                </a:solidFill>
              </a:rPr>
            </a:br>
            <a:r>
              <a:rPr lang="de-DE" sz="2400" dirty="0">
                <a:solidFill>
                  <a:schemeClr val="tx1"/>
                </a:solidFill>
              </a:rPr>
              <a:t>Indirekte Konfrontation (Ideal!) Indirekte Kommunikation über das Zwischenelement «Inhaltliche Kritik»</a:t>
            </a:r>
          </a:p>
          <a:p>
            <a:pPr algn="l"/>
            <a:endParaRPr lang="de-DE" sz="2400" dirty="0">
              <a:solidFill>
                <a:schemeClr val="tx1"/>
              </a:solidFill>
            </a:endParaRPr>
          </a:p>
        </p:txBody>
      </p:sp>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Grafik 6">
            <a:extLst>
              <a:ext uri="{FF2B5EF4-FFF2-40B4-BE49-F238E27FC236}">
                <a16:creationId xmlns="" xmlns:a16="http://schemas.microsoft.com/office/drawing/2014/main" id="{266F3B45-AD1A-454B-805F-3EF7A5D7A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23" y="2438400"/>
            <a:ext cx="7602377" cy="3962400"/>
          </a:xfrm>
          <a:prstGeom prst="rect">
            <a:avLst/>
          </a:prstGeom>
        </p:spPr>
      </p:pic>
      <p:pic>
        <p:nvPicPr>
          <p:cNvPr id="9" name="Picture 3">
            <a:extLst>
              <a:ext uri="{FF2B5EF4-FFF2-40B4-BE49-F238E27FC236}">
                <a16:creationId xmlns="" xmlns:a16="http://schemas.microsoft.com/office/drawing/2014/main" id="{572D0968-FCDA-CA4E-AC0D-8D62E6AD6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Tree>
    <p:extLst>
      <p:ext uri="{BB962C8B-B14F-4D97-AF65-F5344CB8AC3E}">
        <p14:creationId xmlns:p14="http://schemas.microsoft.com/office/powerpoint/2010/main" val="1191932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Lösung-1 “</a:t>
            </a:r>
            <a:r>
              <a:rPr lang="en-US" sz="3600" b="1" dirty="0" err="1">
                <a:solidFill>
                  <a:srgbClr val="FF0000"/>
                </a:solidFill>
              </a:rPr>
              <a:t>Verhaltensweise</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lvl="0" algn="l"/>
            <a:r>
              <a:rPr lang="de-DE" sz="2400" b="1" dirty="0">
                <a:solidFill>
                  <a:srgbClr val="FF0000"/>
                </a:solidFill>
              </a:rPr>
              <a:t>Nationale- und Kantonsregierungen </a:t>
            </a:r>
            <a:br>
              <a:rPr lang="de-DE" sz="2400" b="1" dirty="0">
                <a:solidFill>
                  <a:srgbClr val="FF0000"/>
                </a:solidFill>
              </a:rPr>
            </a:br>
            <a:r>
              <a:rPr lang="de-CH" sz="2400" dirty="0">
                <a:solidFill>
                  <a:schemeClr val="tx1"/>
                </a:solidFill>
              </a:rPr>
              <a:t>«Dark Triade» kommt häufig in der Führungsspitze </a:t>
            </a:r>
            <a:r>
              <a:rPr lang="de-CH" sz="2400" dirty="0" smtClean="0">
                <a:solidFill>
                  <a:schemeClr val="tx1"/>
                </a:solidFill>
              </a:rPr>
              <a:t>vor.</a:t>
            </a:r>
            <a:endParaRPr lang="de-CH" sz="2400" dirty="0">
              <a:solidFill>
                <a:schemeClr val="tx1"/>
              </a:solidFill>
            </a:endParaRPr>
          </a:p>
          <a:p>
            <a:pPr algn="l"/>
            <a:endParaRPr lang="de-DE" sz="2400" dirty="0">
              <a:solidFill>
                <a:schemeClr val="tx1"/>
              </a:solidFill>
            </a:endParaRPr>
          </a:p>
        </p:txBody>
      </p:sp>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8" name="Inhaltsplatzhalter 5">
            <a:extLst>
              <a:ext uri="{FF2B5EF4-FFF2-40B4-BE49-F238E27FC236}">
                <a16:creationId xmlns="" xmlns:a16="http://schemas.microsoft.com/office/drawing/2014/main" id="{876216F0-0DC5-7F45-B47A-DE4CEEF373B8}"/>
              </a:ext>
            </a:extLst>
          </p:cNvPr>
          <p:cNvPicPr>
            <a:picLocks/>
          </p:cNvPicPr>
          <p:nvPr/>
        </p:nvPicPr>
        <p:blipFill rotWithShape="1">
          <a:blip r:embed="rId3">
            <a:extLst>
              <a:ext uri="{28A0092B-C50C-407E-A947-70E740481C1C}">
                <a14:useLocalDpi xmlns:a14="http://schemas.microsoft.com/office/drawing/2010/main" val="0"/>
              </a:ext>
            </a:extLst>
          </a:blip>
          <a:srcRect l="14982" t="3051" r="15110" b="11899"/>
          <a:stretch/>
        </p:blipFill>
        <p:spPr>
          <a:xfrm>
            <a:off x="1447800" y="2286000"/>
            <a:ext cx="5714999" cy="3993922"/>
          </a:xfrm>
          <a:prstGeom prst="rect">
            <a:avLst/>
          </a:prstGeom>
        </p:spPr>
      </p:pic>
      <p:pic>
        <p:nvPicPr>
          <p:cNvPr id="9" name="Picture 3">
            <a:extLst>
              <a:ext uri="{FF2B5EF4-FFF2-40B4-BE49-F238E27FC236}">
                <a16:creationId xmlns="" xmlns:a16="http://schemas.microsoft.com/office/drawing/2014/main" id="{33271B9C-424A-A64E-AB39-A8AFCFF5B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Tree>
    <p:extLst>
      <p:ext uri="{BB962C8B-B14F-4D97-AF65-F5344CB8AC3E}">
        <p14:creationId xmlns:p14="http://schemas.microsoft.com/office/powerpoint/2010/main" val="255734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dirty="0"/>
              <a:t>Von der </a:t>
            </a:r>
            <a:r>
              <a:rPr lang="en-US" sz="3600" dirty="0" err="1"/>
              <a:t>Ohnmacht</a:t>
            </a:r>
            <a:r>
              <a:rPr lang="en-US" sz="3600" dirty="0"/>
              <a:t> </a:t>
            </a:r>
            <a:r>
              <a:rPr lang="en-US" sz="3600" dirty="0" err="1"/>
              <a:t>zur</a:t>
            </a:r>
            <a:r>
              <a:rPr lang="en-US" sz="3600" dirty="0"/>
              <a:t> </a:t>
            </a:r>
            <a:r>
              <a:rPr lang="en-US" sz="3600" dirty="0" err="1"/>
              <a:t>Macht</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13" name="Picture 1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898" y="1752601"/>
            <a:ext cx="8774204" cy="4343399"/>
          </a:xfrm>
          <a:prstGeom prst="rect">
            <a:avLst/>
          </a:prstGeom>
          <a:effectLst>
            <a:glow rad="228600">
              <a:schemeClr val="accent1">
                <a:satMod val="175000"/>
                <a:alpha val="40000"/>
              </a:schemeClr>
            </a:glow>
          </a:effectLst>
        </p:spPr>
      </p:pic>
      <p:sp>
        <p:nvSpPr>
          <p:cNvPr id="3" name="TextBox 2"/>
          <p:cNvSpPr txBox="1"/>
          <p:nvPr/>
        </p:nvSpPr>
        <p:spPr>
          <a:xfrm>
            <a:off x="2895600" y="6140646"/>
            <a:ext cx="2578013" cy="276999"/>
          </a:xfrm>
          <a:prstGeom prst="rect">
            <a:avLst/>
          </a:prstGeom>
          <a:noFill/>
        </p:spPr>
        <p:txBody>
          <a:bodyPr wrap="none" rtlCol="0">
            <a:spAutoFit/>
          </a:bodyPr>
          <a:lstStyle/>
          <a:p>
            <a:r>
              <a:rPr lang="en-US" sz="1200" b="1" dirty="0" smtClean="0">
                <a:solidFill>
                  <a:srgbClr val="FF0000"/>
                </a:solidFill>
              </a:rPr>
              <a:t>Klick </a:t>
            </a:r>
            <a:r>
              <a:rPr lang="en-US" sz="1200" b="1" dirty="0" err="1" smtClean="0">
                <a:solidFill>
                  <a:srgbClr val="FF0000"/>
                </a:solidFill>
              </a:rPr>
              <a:t>Bild</a:t>
            </a:r>
            <a:r>
              <a:rPr lang="en-US" sz="1200" b="1" dirty="0" smtClean="0">
                <a:solidFill>
                  <a:srgbClr val="FF0000"/>
                </a:solidFill>
              </a:rPr>
              <a:t> </a:t>
            </a:r>
            <a:r>
              <a:rPr lang="en-US" sz="1200" b="1" dirty="0" err="1" smtClean="0">
                <a:solidFill>
                  <a:srgbClr val="FF0000"/>
                </a:solidFill>
              </a:rPr>
              <a:t>zum</a:t>
            </a:r>
            <a:r>
              <a:rPr lang="en-US" sz="1200" b="1" dirty="0" smtClean="0">
                <a:solidFill>
                  <a:srgbClr val="FF0000"/>
                </a:solidFill>
              </a:rPr>
              <a:t> Multi-Media </a:t>
            </a:r>
            <a:r>
              <a:rPr lang="en-US" sz="1200" b="1" dirty="0" err="1" smtClean="0">
                <a:solidFill>
                  <a:srgbClr val="FF0000"/>
                </a:solidFill>
              </a:rPr>
              <a:t>Abspielen</a:t>
            </a:r>
            <a:endParaRPr lang="en-US" sz="1200" b="1" dirty="0">
              <a:solidFill>
                <a:srgbClr val="FF0000"/>
              </a:solidFill>
            </a:endParaRPr>
          </a:p>
        </p:txBody>
      </p:sp>
    </p:spTree>
    <p:extLst>
      <p:ext uri="{BB962C8B-B14F-4D97-AF65-F5344CB8AC3E}">
        <p14:creationId xmlns:p14="http://schemas.microsoft.com/office/powerpoint/2010/main" val="1189009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Lösung-2 “</a:t>
            </a:r>
            <a:r>
              <a:rPr lang="en-US" sz="3600" b="1" dirty="0" err="1">
                <a:solidFill>
                  <a:srgbClr val="FF0000"/>
                </a:solidFill>
              </a:rPr>
              <a:t>Methodik</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a:solidFill>
                  <a:schemeClr val="tx1"/>
                </a:solidFill>
              </a:rPr>
              <a:t>Viele Parlamentarier des National- und Ständrates haben in grobfahrlässiger Verweigerung ihrer Aufgabe, die Bürgerinnen und Bürger zu schützen, für den Wohlstand jedes Einzelnen und für das Funktionieren einer Wirtschaft einzustehen, gegen andere, ihnen wichtigere Prioritäten, eingetauscht</a:t>
            </a:r>
            <a:r>
              <a:rPr lang="de-DE" sz="2400" b="1" dirty="0" smtClean="0">
                <a:solidFill>
                  <a:schemeClr val="tx1"/>
                </a:solidFill>
              </a:rPr>
              <a:t>. Die Antwort von FBS ist: </a:t>
            </a:r>
            <a:endParaRPr lang="de-DE" sz="24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303534"/>
            <a:ext cx="3276600" cy="2944866"/>
          </a:xfrm>
          <a:prstGeom prst="rect">
            <a:avLst/>
          </a:prstGeom>
        </p:spPr>
      </p:pic>
      <p:sp>
        <p:nvSpPr>
          <p:cNvPr id="9" name="TextBox 8"/>
          <p:cNvSpPr txBox="1"/>
          <p:nvPr/>
        </p:nvSpPr>
        <p:spPr>
          <a:xfrm>
            <a:off x="4141150" y="5249089"/>
            <a:ext cx="2034275" cy="369332"/>
          </a:xfrm>
          <a:prstGeom prst="rect">
            <a:avLst/>
          </a:prstGeom>
          <a:noFill/>
        </p:spPr>
        <p:txBody>
          <a:bodyPr wrap="none" rtlCol="0">
            <a:spAutoFit/>
          </a:bodyPr>
          <a:lstStyle/>
          <a:p>
            <a:r>
              <a:rPr lang="en-US" dirty="0">
                <a:hlinkClick r:id="rId6"/>
              </a:rPr>
              <a:t>www.unwählbar.ch</a:t>
            </a:r>
            <a:r>
              <a:rPr lang="en-US" dirty="0"/>
              <a:t> </a:t>
            </a:r>
          </a:p>
        </p:txBody>
      </p:sp>
      <p:sp>
        <p:nvSpPr>
          <p:cNvPr id="10" name="TextBox 9"/>
          <p:cNvSpPr txBox="1"/>
          <p:nvPr/>
        </p:nvSpPr>
        <p:spPr>
          <a:xfrm>
            <a:off x="4141150" y="5680597"/>
            <a:ext cx="2149691" cy="369332"/>
          </a:xfrm>
          <a:prstGeom prst="rect">
            <a:avLst/>
          </a:prstGeom>
          <a:noFill/>
        </p:spPr>
        <p:txBody>
          <a:bodyPr wrap="none" rtlCol="0">
            <a:spAutoFit/>
          </a:bodyPr>
          <a:lstStyle/>
          <a:p>
            <a:r>
              <a:rPr lang="en-US" dirty="0">
                <a:hlinkClick r:id="rId7"/>
              </a:rPr>
              <a:t>www.unwaehlbar.ch</a:t>
            </a:r>
            <a:r>
              <a:rPr lang="en-US" dirty="0"/>
              <a:t> </a:t>
            </a:r>
          </a:p>
        </p:txBody>
      </p:sp>
    </p:spTree>
    <p:extLst>
      <p:ext uri="{BB962C8B-B14F-4D97-AF65-F5344CB8AC3E}">
        <p14:creationId xmlns:p14="http://schemas.microsoft.com/office/powerpoint/2010/main" val="4011130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Lösung-2 “</a:t>
            </a:r>
            <a:r>
              <a:rPr lang="en-US" sz="3600" b="1" dirty="0" err="1">
                <a:solidFill>
                  <a:srgbClr val="FF0000"/>
                </a:solidFill>
              </a:rPr>
              <a:t>Methodik</a:t>
            </a:r>
            <a:r>
              <a:rPr lang="en-US" sz="3600" b="1" dirty="0"/>
              <a:t>”</a:t>
            </a:r>
          </a:p>
        </p:txBody>
      </p:sp>
      <p:sp>
        <p:nvSpPr>
          <p:cNvPr id="3" name="Subtitle 2"/>
          <p:cNvSpPr>
            <a:spLocks noGrp="1"/>
          </p:cNvSpPr>
          <p:nvPr>
            <p:ph type="subTitle" idx="1"/>
          </p:nvPr>
        </p:nvSpPr>
        <p:spPr>
          <a:xfrm>
            <a:off x="152400" y="1219200"/>
            <a:ext cx="8839200" cy="5181600"/>
          </a:xfrm>
        </p:spPr>
        <p:txBody>
          <a:bodyPr>
            <a:normAutofit lnSpcReduction="10000"/>
          </a:bodyPr>
          <a:lstStyle/>
          <a:p>
            <a:pPr marL="457200" indent="-457200" algn="l">
              <a:buFont typeface="+mj-lt"/>
              <a:buAutoNum type="arabicPeriod"/>
            </a:pPr>
            <a:r>
              <a:rPr lang="de-CH" sz="2400" b="1" dirty="0">
                <a:solidFill>
                  <a:schemeClr val="tx1"/>
                </a:solidFill>
              </a:rPr>
              <a:t>Informierten Bürger/Innen sollen Bescheid wissen, wer auf dem </a:t>
            </a:r>
            <a:r>
              <a:rPr lang="de-CH" sz="2400" b="1" dirty="0">
                <a:solidFill>
                  <a:srgbClr val="FF0000"/>
                </a:solidFill>
              </a:rPr>
              <a:t>Wahlzettel bedenkenlos </a:t>
            </a:r>
            <a:r>
              <a:rPr lang="de-CH" sz="2400" b="1" dirty="0" smtClean="0">
                <a:solidFill>
                  <a:srgbClr val="FF0000"/>
                </a:solidFill>
              </a:rPr>
              <a:t>gestrichen</a:t>
            </a:r>
            <a:r>
              <a:rPr lang="de-CH" sz="2400" b="1" dirty="0" smtClean="0">
                <a:solidFill>
                  <a:schemeClr val="tx1"/>
                </a:solidFill>
              </a:rPr>
              <a:t> </a:t>
            </a:r>
            <a:r>
              <a:rPr lang="de-CH" sz="2400" b="1" dirty="0">
                <a:solidFill>
                  <a:schemeClr val="tx1"/>
                </a:solidFill>
              </a:rPr>
              <a:t>werden kann. </a:t>
            </a:r>
          </a:p>
          <a:p>
            <a:pPr marL="457200" indent="-457200" algn="l">
              <a:buFont typeface="+mj-lt"/>
              <a:buAutoNum type="arabicPeriod"/>
            </a:pPr>
            <a:r>
              <a:rPr lang="de-CH" sz="2400" b="1" dirty="0">
                <a:solidFill>
                  <a:schemeClr val="tx1"/>
                </a:solidFill>
              </a:rPr>
              <a:t>Das wird </a:t>
            </a:r>
            <a:r>
              <a:rPr lang="de-CH" sz="2400" b="1" dirty="0">
                <a:solidFill>
                  <a:srgbClr val="FF0000"/>
                </a:solidFill>
              </a:rPr>
              <a:t>ein Erdbeben </a:t>
            </a:r>
            <a:r>
              <a:rPr lang="de-CH" sz="2400" b="1" dirty="0">
                <a:solidFill>
                  <a:schemeClr val="tx1"/>
                </a:solidFill>
              </a:rPr>
              <a:t>in der </a:t>
            </a:r>
            <a:r>
              <a:rPr lang="de-CH" sz="2400" b="1" dirty="0">
                <a:solidFill>
                  <a:srgbClr val="FF0000"/>
                </a:solidFill>
              </a:rPr>
              <a:t>Politik </a:t>
            </a:r>
            <a:r>
              <a:rPr lang="de-CH" sz="2400" b="1" dirty="0">
                <a:solidFill>
                  <a:schemeClr val="tx1"/>
                </a:solidFill>
              </a:rPr>
              <a:t>auslösen. </a:t>
            </a:r>
          </a:p>
          <a:p>
            <a:pPr marL="457200" indent="-457200" algn="l">
              <a:buFont typeface="+mj-lt"/>
              <a:buAutoNum type="arabicPeriod"/>
            </a:pPr>
            <a:r>
              <a:rPr lang="de-CH" sz="2400" b="1" dirty="0">
                <a:solidFill>
                  <a:schemeClr val="tx1"/>
                </a:solidFill>
              </a:rPr>
              <a:t>Das Konzept beruht auf unseren </a:t>
            </a:r>
            <a:r>
              <a:rPr lang="de-CH" sz="2400" b="1" dirty="0">
                <a:solidFill>
                  <a:srgbClr val="FF0000"/>
                </a:solidFill>
              </a:rPr>
              <a:t>offenen, demokratischen, freiheitlichen </a:t>
            </a:r>
            <a:r>
              <a:rPr lang="de-CH" sz="2400" b="1" dirty="0">
                <a:solidFill>
                  <a:schemeClr val="tx1"/>
                </a:solidFill>
              </a:rPr>
              <a:t>und</a:t>
            </a:r>
            <a:r>
              <a:rPr lang="de-CH" sz="2400" b="1" dirty="0">
                <a:solidFill>
                  <a:srgbClr val="FF0000"/>
                </a:solidFill>
              </a:rPr>
              <a:t> politischen Rechten</a:t>
            </a:r>
            <a:r>
              <a:rPr lang="de-CH" sz="2400" b="1" dirty="0">
                <a:solidFill>
                  <a:schemeClr val="tx1"/>
                </a:solidFill>
              </a:rPr>
              <a:t>; das Wahlgesetz sieht es vor.</a:t>
            </a:r>
          </a:p>
          <a:p>
            <a:pPr marL="457200" indent="-457200" algn="l">
              <a:buFont typeface="+mj-lt"/>
              <a:buAutoNum type="arabicPeriod"/>
            </a:pPr>
            <a:r>
              <a:rPr lang="de-CH" sz="2400" b="1" dirty="0">
                <a:solidFill>
                  <a:schemeClr val="tx1"/>
                </a:solidFill>
              </a:rPr>
              <a:t>Das </a:t>
            </a:r>
            <a:r>
              <a:rPr lang="de-CH" sz="2400" b="1" dirty="0">
                <a:solidFill>
                  <a:srgbClr val="FF0000"/>
                </a:solidFill>
              </a:rPr>
              <a:t>systematische Streichen von Kandidaten </a:t>
            </a:r>
            <a:r>
              <a:rPr lang="de-CH" sz="2400" b="1" dirty="0">
                <a:solidFill>
                  <a:schemeClr val="tx1"/>
                </a:solidFill>
              </a:rPr>
              <a:t>(Bisherigen) auf Wahlzetteln wurde bis heute noch nie </a:t>
            </a:r>
            <a:r>
              <a:rPr lang="de-CH" sz="2400" b="1" dirty="0">
                <a:solidFill>
                  <a:srgbClr val="FF0000"/>
                </a:solidFill>
              </a:rPr>
              <a:t>auf organisierte Weise </a:t>
            </a:r>
            <a:r>
              <a:rPr lang="de-CH" sz="2400" b="1" dirty="0">
                <a:solidFill>
                  <a:schemeClr val="tx1"/>
                </a:solidFill>
              </a:rPr>
              <a:t>angewendet. </a:t>
            </a:r>
          </a:p>
          <a:p>
            <a:pPr marL="457200" indent="-457200" algn="l">
              <a:buFont typeface="+mj-lt"/>
              <a:buAutoNum type="arabicPeriod"/>
            </a:pPr>
            <a:r>
              <a:rPr lang="de-CH" sz="2400" b="1" dirty="0">
                <a:solidFill>
                  <a:schemeClr val="tx1"/>
                </a:solidFill>
              </a:rPr>
              <a:t>Diese </a:t>
            </a:r>
            <a:r>
              <a:rPr lang="de-CH" sz="2400" b="1" dirty="0">
                <a:solidFill>
                  <a:srgbClr val="FF0000"/>
                </a:solidFill>
              </a:rPr>
              <a:t>Methodik</a:t>
            </a:r>
            <a:r>
              <a:rPr lang="de-CH" sz="2400" b="1" dirty="0">
                <a:solidFill>
                  <a:schemeClr val="tx1"/>
                </a:solidFill>
              </a:rPr>
              <a:t> gibt </a:t>
            </a:r>
            <a:r>
              <a:rPr lang="de-CH" sz="2400" b="1" dirty="0" smtClean="0">
                <a:solidFill>
                  <a:schemeClr val="tx1"/>
                </a:solidFill>
              </a:rPr>
              <a:t>dem</a:t>
            </a:r>
            <a:r>
              <a:rPr lang="de-DE" sz="2400" b="1" dirty="0" smtClean="0">
                <a:solidFill>
                  <a:schemeClr val="tx1"/>
                </a:solidFill>
              </a:rPr>
              <a:t> </a:t>
            </a:r>
            <a:r>
              <a:rPr lang="de-DE" sz="2400" b="1" dirty="0">
                <a:solidFill>
                  <a:srgbClr val="FF0000"/>
                </a:solidFill>
              </a:rPr>
              <a:t>Stimmbürger </a:t>
            </a:r>
            <a:r>
              <a:rPr lang="de-DE" sz="2400" b="1" dirty="0">
                <a:solidFill>
                  <a:schemeClr val="tx1"/>
                </a:solidFill>
              </a:rPr>
              <a:t>und dem </a:t>
            </a:r>
            <a:r>
              <a:rPr lang="de-DE" sz="2400" b="1" dirty="0">
                <a:solidFill>
                  <a:srgbClr val="FF0000"/>
                </a:solidFill>
              </a:rPr>
              <a:t>Volk</a:t>
            </a:r>
            <a:r>
              <a:rPr lang="de-CH" sz="2400" b="1" dirty="0" smtClean="0">
                <a:solidFill>
                  <a:srgbClr val="FF0000"/>
                </a:solidFill>
              </a:rPr>
              <a:t> </a:t>
            </a:r>
            <a:r>
              <a:rPr lang="de-CH" sz="2400" b="1" dirty="0">
                <a:solidFill>
                  <a:schemeClr val="tx1"/>
                </a:solidFill>
              </a:rPr>
              <a:t>eine neue </a:t>
            </a:r>
            <a:r>
              <a:rPr lang="de-CH" sz="2400" b="1" dirty="0">
                <a:solidFill>
                  <a:srgbClr val="FF0000"/>
                </a:solidFill>
              </a:rPr>
              <a:t>Dimension </a:t>
            </a:r>
            <a:r>
              <a:rPr lang="de-CH" sz="2400" b="1" dirty="0">
                <a:solidFill>
                  <a:schemeClr val="tx1"/>
                </a:solidFill>
              </a:rPr>
              <a:t>der </a:t>
            </a:r>
            <a:r>
              <a:rPr lang="de-CH" sz="2400" b="1" dirty="0">
                <a:solidFill>
                  <a:srgbClr val="FF0000"/>
                </a:solidFill>
              </a:rPr>
              <a:t>Macht </a:t>
            </a:r>
            <a:r>
              <a:rPr lang="de-CH" sz="2400" b="1" dirty="0">
                <a:solidFill>
                  <a:schemeClr val="tx1"/>
                </a:solidFill>
              </a:rPr>
              <a:t>und gründet darauf, dass sehr viele </a:t>
            </a:r>
            <a:r>
              <a:rPr lang="de-CH" sz="2400" b="1" dirty="0">
                <a:solidFill>
                  <a:srgbClr val="FF0000"/>
                </a:solidFill>
              </a:rPr>
              <a:t>Politiker </a:t>
            </a:r>
            <a:r>
              <a:rPr lang="de-CH" sz="2400" b="1" dirty="0">
                <a:solidFill>
                  <a:schemeClr val="tx1"/>
                </a:solidFill>
              </a:rPr>
              <a:t>den</a:t>
            </a:r>
            <a:r>
              <a:rPr lang="de-CH" sz="2400" b="1" dirty="0">
                <a:solidFill>
                  <a:srgbClr val="FF0000"/>
                </a:solidFill>
              </a:rPr>
              <a:t> Realitätsbezug </a:t>
            </a:r>
            <a:r>
              <a:rPr lang="de-CH" sz="2400" b="1" dirty="0">
                <a:solidFill>
                  <a:schemeClr val="tx1"/>
                </a:solidFill>
              </a:rPr>
              <a:t>verloren haben und </a:t>
            </a:r>
            <a:r>
              <a:rPr lang="de-CH" sz="2400" b="1" dirty="0">
                <a:solidFill>
                  <a:srgbClr val="FF0000"/>
                </a:solidFill>
              </a:rPr>
              <a:t>ihre Bürger </a:t>
            </a:r>
            <a:r>
              <a:rPr lang="de-CH" sz="2400" b="1" dirty="0">
                <a:solidFill>
                  <a:schemeClr val="tx1"/>
                </a:solidFill>
              </a:rPr>
              <a:t>in </a:t>
            </a:r>
            <a:r>
              <a:rPr lang="de-CH" sz="2400" b="1" dirty="0">
                <a:solidFill>
                  <a:srgbClr val="FF0000"/>
                </a:solidFill>
              </a:rPr>
              <a:t>ihrem Wahlkreis </a:t>
            </a:r>
            <a:r>
              <a:rPr lang="de-CH" sz="2400" b="1" dirty="0">
                <a:solidFill>
                  <a:schemeClr val="tx1"/>
                </a:solidFill>
              </a:rPr>
              <a:t>nicht</a:t>
            </a:r>
            <a:r>
              <a:rPr lang="de-CH" sz="2400" b="1" dirty="0">
                <a:solidFill>
                  <a:srgbClr val="FF0000"/>
                </a:solidFill>
              </a:rPr>
              <a:t> vollumfänglich wahrnehmen </a:t>
            </a:r>
            <a:r>
              <a:rPr lang="de-CH" sz="2400" b="1" dirty="0">
                <a:solidFill>
                  <a:schemeClr val="tx1"/>
                </a:solidFill>
              </a:rPr>
              <a:t>oder</a:t>
            </a:r>
            <a:r>
              <a:rPr lang="de-CH" sz="2400" b="1" dirty="0">
                <a:solidFill>
                  <a:srgbClr val="FF0000"/>
                </a:solidFill>
              </a:rPr>
              <a:t> repräsentieren</a:t>
            </a:r>
            <a:r>
              <a:rPr lang="de-CH" sz="2400" b="1" dirty="0">
                <a:solidFill>
                  <a:schemeClr val="tx1"/>
                </a:solidFill>
              </a:rPr>
              <a:t>!</a:t>
            </a:r>
            <a:endParaRPr lang="de-DE" sz="24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44" y="152400"/>
            <a:ext cx="1166149" cy="1048084"/>
          </a:xfrm>
          <a:prstGeom prst="rect">
            <a:avLst/>
          </a:prstGeom>
        </p:spPr>
      </p:pic>
    </p:spTree>
    <p:extLst>
      <p:ext uri="{BB962C8B-B14F-4D97-AF65-F5344CB8AC3E}">
        <p14:creationId xmlns:p14="http://schemas.microsoft.com/office/powerpoint/2010/main" val="3469460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Lösung-2 “</a:t>
            </a:r>
            <a:r>
              <a:rPr lang="en-US" sz="3600" b="1" dirty="0" err="1">
                <a:solidFill>
                  <a:srgbClr val="FF0000"/>
                </a:solidFill>
              </a:rPr>
              <a:t>Methodik</a:t>
            </a:r>
            <a:r>
              <a:rPr lang="en-US" sz="3600" b="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44" y="152400"/>
            <a:ext cx="1166149" cy="1048084"/>
          </a:xfrm>
          <a:prstGeom prst="rect">
            <a:avLst/>
          </a:prstGeom>
        </p:spPr>
      </p:pic>
      <p:pic>
        <p:nvPicPr>
          <p:cNvPr id="11" name="Picture 10">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1112520"/>
            <a:ext cx="6324600" cy="5059680"/>
          </a:xfrm>
          <a:prstGeom prst="rect">
            <a:avLst/>
          </a:prstGeom>
        </p:spPr>
      </p:pic>
      <p:sp>
        <p:nvSpPr>
          <p:cNvPr id="3" name="TextBox 2"/>
          <p:cNvSpPr txBox="1"/>
          <p:nvPr/>
        </p:nvSpPr>
        <p:spPr>
          <a:xfrm>
            <a:off x="3124200" y="6172200"/>
            <a:ext cx="2369303" cy="369332"/>
          </a:xfrm>
          <a:prstGeom prst="rect">
            <a:avLst/>
          </a:prstGeom>
          <a:noFill/>
        </p:spPr>
        <p:txBody>
          <a:bodyPr wrap="none" rtlCol="0">
            <a:spAutoFit/>
          </a:bodyPr>
          <a:lstStyle/>
          <a:p>
            <a:r>
              <a:rPr lang="en-US" dirty="0">
                <a:hlinkClick r:id="rId5"/>
              </a:rPr>
              <a:t>https://</a:t>
            </a:r>
            <a:r>
              <a:rPr lang="en-US" dirty="0" smtClean="0">
                <a:hlinkClick r:id="rId5"/>
              </a:rPr>
              <a:t>unwaehlbar.ch</a:t>
            </a:r>
            <a:r>
              <a:rPr lang="en-US" dirty="0" smtClean="0"/>
              <a:t> </a:t>
            </a:r>
            <a:endParaRPr lang="en-US" dirty="0"/>
          </a:p>
        </p:txBody>
      </p:sp>
      <p:sp>
        <p:nvSpPr>
          <p:cNvPr id="8" name="TextBox 7"/>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1123482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Die Lösung-2 “</a:t>
            </a:r>
            <a:r>
              <a:rPr lang="en-US" sz="3600" b="1" dirty="0" err="1">
                <a:solidFill>
                  <a:srgbClr val="FF0000"/>
                </a:solidFill>
              </a:rPr>
              <a:t>Methodik</a:t>
            </a:r>
            <a:r>
              <a:rPr lang="en-US" sz="3600" b="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3810000" y="2514600"/>
            <a:ext cx="5027530" cy="307777"/>
          </a:xfrm>
          <a:prstGeom prst="rect">
            <a:avLst/>
          </a:prstGeom>
          <a:noFill/>
        </p:spPr>
        <p:txBody>
          <a:bodyPr wrap="none" rtlCol="0">
            <a:spAutoFit/>
          </a:bodyPr>
          <a:lstStyle/>
          <a:p>
            <a:r>
              <a:rPr lang="de-DE" sz="1400" dirty="0">
                <a:hlinkClick r:id="rId4" action="ppaction://hlinkfile"/>
              </a:rPr>
              <a:t>«Für Freiheit und körperliche Unversehrtheit (STOPP Impfpflicht)» </a:t>
            </a:r>
            <a:endParaRPr lang="en-US" sz="1400" dirty="0"/>
          </a:p>
        </p:txBody>
      </p:sp>
      <p:sp>
        <p:nvSpPr>
          <p:cNvPr id="8" name="TextBox 7"/>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35" y="1556951"/>
            <a:ext cx="3410465" cy="4234249"/>
          </a:xfrm>
          <a:prstGeom prst="rect">
            <a:avLst/>
          </a:prstGeom>
        </p:spPr>
      </p:pic>
      <p:sp>
        <p:nvSpPr>
          <p:cNvPr id="9" name="TextBox 8"/>
          <p:cNvSpPr txBox="1"/>
          <p:nvPr/>
        </p:nvSpPr>
        <p:spPr>
          <a:xfrm>
            <a:off x="3886200" y="4572000"/>
            <a:ext cx="2454903" cy="307777"/>
          </a:xfrm>
          <a:prstGeom prst="rect">
            <a:avLst/>
          </a:prstGeom>
          <a:noFill/>
        </p:spPr>
        <p:txBody>
          <a:bodyPr wrap="none" rtlCol="0">
            <a:spAutoFit/>
          </a:bodyPr>
          <a:lstStyle/>
          <a:p>
            <a:r>
              <a:rPr lang="en-US" sz="1400" dirty="0">
                <a:hlinkClick r:id="rId6"/>
              </a:rPr>
              <a:t>«</a:t>
            </a:r>
            <a:r>
              <a:rPr lang="en-US" sz="1400" dirty="0" err="1">
                <a:hlinkClick r:id="rId6"/>
              </a:rPr>
              <a:t>Mobilfunkhaftungs</a:t>
            </a:r>
            <a:r>
              <a:rPr lang="en-US" sz="1400" dirty="0">
                <a:hlinkClick r:id="rId6"/>
              </a:rPr>
              <a:t>-Initiative»</a:t>
            </a:r>
            <a:endParaRPr lang="en-US" sz="1400" dirty="0"/>
          </a:p>
        </p:txBody>
      </p:sp>
    </p:spTree>
    <p:extLst>
      <p:ext uri="{BB962C8B-B14F-4D97-AF65-F5344CB8AC3E}">
        <p14:creationId xmlns:p14="http://schemas.microsoft.com/office/powerpoint/2010/main" val="1281913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10" name="Subtitle 9"/>
          <p:cNvSpPr txBox="1">
            <a:spLocks noGrp="1"/>
          </p:cNvSpPr>
          <p:nvPr>
            <p:ph type="subTitle" idx="1"/>
          </p:nvPr>
        </p:nvSpPr>
        <p:spPr>
          <a:xfrm>
            <a:off x="-14844" y="6474023"/>
            <a:ext cx="9158844" cy="307777"/>
          </a:xfrm>
          <a:prstGeom prst="rect">
            <a:avLst/>
          </a:prstGeom>
          <a:noFill/>
        </p:spPr>
        <p:txBody>
          <a:bodyPr wrap="square" rtlCol="0">
            <a:spAutoFit/>
          </a:bodyPr>
          <a:lstStyle/>
          <a:p>
            <a:r>
              <a:rPr lang="de-DE" sz="1400" b="1" dirty="0">
                <a:solidFill>
                  <a:schemeClr val="tx1"/>
                </a:solidFill>
                <a:hlinkClick r:id="rId4"/>
              </a:rPr>
              <a:t>Jetzt Patin/Pate von FBS </a:t>
            </a:r>
            <a:r>
              <a:rPr lang="de-DE" sz="1400" b="1" dirty="0" smtClean="0">
                <a:solidFill>
                  <a:schemeClr val="tx1"/>
                </a:solidFill>
                <a:hlinkClick r:id="rId4"/>
              </a:rPr>
              <a:t>werden</a:t>
            </a:r>
            <a:endParaRPr lang="de-DE" sz="1400" b="1" dirty="0">
              <a:solidFill>
                <a:schemeClr val="bg1">
                  <a:lumMod val="7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638800"/>
          </a:xfrm>
          <a:prstGeom prst="rect">
            <a:avLst/>
          </a:prstGeom>
        </p:spPr>
      </p:pic>
      <p:sp>
        <p:nvSpPr>
          <p:cNvPr id="7" name="TextBox 6"/>
          <p:cNvSpPr txBox="1"/>
          <p:nvPr/>
        </p:nvSpPr>
        <p:spPr>
          <a:xfrm>
            <a:off x="1885060" y="5855293"/>
            <a:ext cx="5486400" cy="461665"/>
          </a:xfrm>
          <a:prstGeom prst="rect">
            <a:avLst/>
          </a:prstGeom>
          <a:noFill/>
        </p:spPr>
        <p:txBody>
          <a:bodyPr wrap="square" rtlCol="0">
            <a:spAutoFit/>
          </a:bodyPr>
          <a:lstStyle/>
          <a:p>
            <a:r>
              <a:rPr lang="de-DE" sz="2400" b="1" dirty="0" smtClean="0"/>
              <a:t>Herzlichen </a:t>
            </a:r>
            <a:r>
              <a:rPr lang="de-DE" sz="2400" b="1" dirty="0"/>
              <a:t>Dank für Ihre Aufmerksamkeit</a:t>
            </a:r>
            <a:endParaRPr lang="en-US" sz="2400" b="1"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5751331"/>
            <a:ext cx="1066970" cy="9589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5777372"/>
            <a:ext cx="1447800" cy="906864"/>
          </a:xfrm>
          <a:prstGeom prst="rect">
            <a:avLst/>
          </a:prstGeom>
        </p:spPr>
      </p:pic>
    </p:spTree>
    <p:extLst>
      <p:ext uri="{BB962C8B-B14F-4D97-AF65-F5344CB8AC3E}">
        <p14:creationId xmlns:p14="http://schemas.microsoft.com/office/powerpoint/2010/main" val="3674009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de-DE" sz="3600" b="1" dirty="0"/>
              <a:t>Das Problem-1 “</a:t>
            </a:r>
            <a:r>
              <a:rPr lang="de-DE" sz="3600" b="1" dirty="0">
                <a:solidFill>
                  <a:srgbClr val="FF0000"/>
                </a:solidFill>
              </a:rPr>
              <a:t>5G</a:t>
            </a:r>
            <a:r>
              <a:rPr lang="de-DE" sz="3600" b="1" dirty="0"/>
              <a:t>”</a:t>
            </a:r>
          </a:p>
        </p:txBody>
      </p:sp>
      <p:sp>
        <p:nvSpPr>
          <p:cNvPr id="3" name="Subtitle 2"/>
          <p:cNvSpPr>
            <a:spLocks noGrp="1"/>
          </p:cNvSpPr>
          <p:nvPr>
            <p:ph type="subTitle" idx="1"/>
          </p:nvPr>
        </p:nvSpPr>
        <p:spPr>
          <a:xfrm>
            <a:off x="152400" y="1371600"/>
            <a:ext cx="8839200" cy="4495800"/>
          </a:xfrm>
        </p:spPr>
        <p:txBody>
          <a:bodyPr>
            <a:normAutofit fontScale="92500" lnSpcReduction="20000"/>
          </a:bodyPr>
          <a:lstStyle/>
          <a:p>
            <a:pPr marL="514350" indent="-514350" algn="l">
              <a:buFont typeface="+mj-lt"/>
              <a:buAutoNum type="arabicPeriod"/>
            </a:pPr>
            <a:r>
              <a:rPr lang="de-DE" sz="2600" dirty="0">
                <a:solidFill>
                  <a:schemeClr val="tx1"/>
                </a:solidFill>
              </a:rPr>
              <a:t>Mit der neuen 5G Technologie wird eine </a:t>
            </a:r>
            <a:r>
              <a:rPr lang="de-DE" sz="2600" b="1" dirty="0">
                <a:solidFill>
                  <a:srgbClr val="FF0000"/>
                </a:solidFill>
              </a:rPr>
              <a:t>Unbedenklichkeit vorgetäuscht</a:t>
            </a:r>
            <a:r>
              <a:rPr lang="de-DE" sz="2600" dirty="0">
                <a:solidFill>
                  <a:schemeClr val="tx1"/>
                </a:solidFill>
              </a:rPr>
              <a:t>, ohne fundierte, klare, wahre transparente Argumente zu benennen</a:t>
            </a:r>
            <a:r>
              <a:rPr lang="de-DE" sz="2600" dirty="0" smtClean="0">
                <a:solidFill>
                  <a:schemeClr val="tx1"/>
                </a:solidFill>
              </a:rPr>
              <a:t>.</a:t>
            </a:r>
            <a:endParaRPr lang="de-DE" sz="2600" dirty="0">
              <a:solidFill>
                <a:schemeClr val="tx1"/>
              </a:solidFill>
            </a:endParaRPr>
          </a:p>
          <a:p>
            <a:pPr marL="514350" indent="-514350" algn="l">
              <a:buFont typeface="+mj-lt"/>
              <a:buAutoNum type="arabicPeriod"/>
            </a:pPr>
            <a:r>
              <a:rPr lang="de-DE" sz="2600" dirty="0">
                <a:solidFill>
                  <a:schemeClr val="tx1"/>
                </a:solidFill>
              </a:rPr>
              <a:t>Es werden </a:t>
            </a:r>
            <a:r>
              <a:rPr lang="de-DE" sz="2600" b="1" dirty="0">
                <a:solidFill>
                  <a:srgbClr val="FF0000"/>
                </a:solidFill>
              </a:rPr>
              <a:t>Halbwahrheiten</a:t>
            </a:r>
            <a:r>
              <a:rPr lang="de-DE" sz="2600" dirty="0">
                <a:solidFill>
                  <a:schemeClr val="tx1"/>
                </a:solidFill>
              </a:rPr>
              <a:t> </a:t>
            </a:r>
            <a:r>
              <a:rPr lang="de-DE" sz="2600" b="1" dirty="0">
                <a:solidFill>
                  <a:srgbClr val="FF0000"/>
                </a:solidFill>
              </a:rPr>
              <a:t>zitiert </a:t>
            </a:r>
            <a:r>
              <a:rPr lang="de-DE" sz="2600" dirty="0">
                <a:solidFill>
                  <a:schemeClr val="tx1"/>
                </a:solidFill>
              </a:rPr>
              <a:t>und</a:t>
            </a:r>
            <a:r>
              <a:rPr lang="de-DE" sz="2600" b="1" dirty="0">
                <a:solidFill>
                  <a:srgbClr val="FF0000"/>
                </a:solidFill>
              </a:rPr>
              <a:t> Tatsachen entweder bewusst verschwiegen </a:t>
            </a:r>
            <a:r>
              <a:rPr lang="de-DE" sz="2600" dirty="0">
                <a:solidFill>
                  <a:schemeClr val="tx1"/>
                </a:solidFill>
              </a:rPr>
              <a:t>oder </a:t>
            </a:r>
            <a:r>
              <a:rPr lang="de-DE" sz="2600" b="1" dirty="0">
                <a:solidFill>
                  <a:srgbClr val="FF0000"/>
                </a:solidFill>
              </a:rPr>
              <a:t>die Wahrheit </a:t>
            </a:r>
            <a:r>
              <a:rPr lang="de-DE" sz="2600" b="1" dirty="0" smtClean="0">
                <a:solidFill>
                  <a:srgbClr val="FF0000"/>
                </a:solidFill>
              </a:rPr>
              <a:t>verdreht.</a:t>
            </a:r>
          </a:p>
          <a:p>
            <a:pPr marL="514350" indent="-514350" algn="l">
              <a:buFont typeface="+mj-lt"/>
              <a:buAutoNum type="arabicPeriod"/>
            </a:pPr>
            <a:r>
              <a:rPr lang="de-DE" sz="2600" dirty="0" smtClean="0">
                <a:solidFill>
                  <a:schemeClr val="tx1"/>
                </a:solidFill>
              </a:rPr>
              <a:t>Für </a:t>
            </a:r>
            <a:r>
              <a:rPr lang="de-DE" sz="2600" dirty="0">
                <a:solidFill>
                  <a:schemeClr val="tx1"/>
                </a:solidFill>
              </a:rPr>
              <a:t>jeden aufgeklärten und gut informierten </a:t>
            </a:r>
            <a:r>
              <a:rPr lang="de-DE" sz="2600" dirty="0" smtClean="0">
                <a:solidFill>
                  <a:schemeClr val="tx1"/>
                </a:solidFill>
              </a:rPr>
              <a:t>Menschen </a:t>
            </a:r>
            <a:r>
              <a:rPr lang="de-DE" sz="2600" dirty="0">
                <a:solidFill>
                  <a:schemeClr val="tx1"/>
                </a:solidFill>
              </a:rPr>
              <a:t>ist die „pro </a:t>
            </a:r>
            <a:r>
              <a:rPr lang="de-DE" sz="2600" b="1" dirty="0">
                <a:solidFill>
                  <a:srgbClr val="FF0000"/>
                </a:solidFill>
              </a:rPr>
              <a:t>5G K</a:t>
            </a:r>
            <a:r>
              <a:rPr lang="de-DE" sz="2600" b="1" dirty="0" smtClean="0">
                <a:solidFill>
                  <a:srgbClr val="FF0000"/>
                </a:solidFill>
              </a:rPr>
              <a:t>ampagne </a:t>
            </a:r>
            <a:r>
              <a:rPr lang="de-DE" sz="2600" dirty="0">
                <a:solidFill>
                  <a:schemeClr val="tx1"/>
                </a:solidFill>
              </a:rPr>
              <a:t>der </a:t>
            </a:r>
            <a:r>
              <a:rPr lang="de-DE" sz="2600" b="1" dirty="0">
                <a:solidFill>
                  <a:srgbClr val="FF0000"/>
                </a:solidFill>
              </a:rPr>
              <a:t>Telekomindustrie</a:t>
            </a:r>
            <a:r>
              <a:rPr lang="de-DE" sz="2600" dirty="0">
                <a:solidFill>
                  <a:schemeClr val="tx1"/>
                </a:solidFill>
              </a:rPr>
              <a:t> und </a:t>
            </a:r>
            <a:r>
              <a:rPr lang="de-DE" sz="2600" b="1" dirty="0">
                <a:solidFill>
                  <a:srgbClr val="FF0000"/>
                </a:solidFill>
              </a:rPr>
              <a:t>ASUT Lobby</a:t>
            </a:r>
            <a:r>
              <a:rPr lang="de-DE" sz="2600" dirty="0">
                <a:solidFill>
                  <a:schemeClr val="tx1"/>
                </a:solidFill>
              </a:rPr>
              <a:t>“ eine intellektuelle Zumutung und er wird mit einer Schönfärberei getäuscht</a:t>
            </a:r>
            <a:r>
              <a:rPr lang="de-DE" sz="2600" dirty="0" smtClean="0">
                <a:solidFill>
                  <a:schemeClr val="tx1"/>
                </a:solidFill>
              </a:rPr>
              <a:t>.</a:t>
            </a:r>
          </a:p>
          <a:p>
            <a:pPr marL="514350" indent="-514350" algn="l">
              <a:buFont typeface="+mj-lt"/>
              <a:buAutoNum type="arabicPeriod"/>
            </a:pPr>
            <a:r>
              <a:rPr lang="de-DE" sz="2600" dirty="0" smtClean="0">
                <a:solidFill>
                  <a:schemeClr val="tx1"/>
                </a:solidFill>
              </a:rPr>
              <a:t>Die </a:t>
            </a:r>
            <a:r>
              <a:rPr lang="de-DE" sz="2600" b="1" dirty="0">
                <a:solidFill>
                  <a:srgbClr val="FF0000"/>
                </a:solidFill>
              </a:rPr>
              <a:t>Monetäre und wirtschaftliche Interessen </a:t>
            </a:r>
            <a:r>
              <a:rPr lang="de-DE" sz="2600" dirty="0">
                <a:solidFill>
                  <a:schemeClr val="tx1"/>
                </a:solidFill>
              </a:rPr>
              <a:t>werden offensichtlich </a:t>
            </a:r>
            <a:r>
              <a:rPr lang="de-DE" sz="2600" b="1" dirty="0">
                <a:solidFill>
                  <a:srgbClr val="FF0000"/>
                </a:solidFill>
              </a:rPr>
              <a:t>in den Fokus gestellt</a:t>
            </a:r>
            <a:r>
              <a:rPr lang="de-DE" sz="2600" dirty="0">
                <a:solidFill>
                  <a:schemeClr val="tx1"/>
                </a:solidFill>
              </a:rPr>
              <a:t>, </a:t>
            </a:r>
            <a:r>
              <a:rPr lang="de-DE" sz="2600" b="1" dirty="0">
                <a:solidFill>
                  <a:srgbClr val="FF0000"/>
                </a:solidFill>
              </a:rPr>
              <a:t>die Gesundheit der Bevölkerung </a:t>
            </a:r>
            <a:r>
              <a:rPr lang="de-DE" sz="2600" dirty="0">
                <a:solidFill>
                  <a:schemeClr val="tx1"/>
                </a:solidFill>
              </a:rPr>
              <a:t>im Sinne des präventiven Gesundheitsschutzes </a:t>
            </a:r>
            <a:r>
              <a:rPr lang="de-DE" sz="2600" b="1" dirty="0">
                <a:solidFill>
                  <a:srgbClr val="FF0000"/>
                </a:solidFill>
              </a:rPr>
              <a:t>aufs </a:t>
            </a:r>
            <a:r>
              <a:rPr lang="de-DE" sz="2600" b="1" dirty="0" smtClean="0">
                <a:solidFill>
                  <a:srgbClr val="FF0000"/>
                </a:solidFill>
              </a:rPr>
              <a:t>Sträflichste vernachlässigt</a:t>
            </a:r>
            <a:r>
              <a:rPr lang="de-DE" sz="2600" dirty="0" smtClean="0">
                <a:solidFill>
                  <a:schemeClr val="tx1"/>
                </a:solidFill>
              </a:rPr>
              <a:t>.</a:t>
            </a:r>
            <a:endParaRPr lang="de-DE" sz="2600" dirty="0">
              <a:solidFill>
                <a:schemeClr val="tx1"/>
              </a:solidFill>
            </a:endParaRPr>
          </a:p>
          <a:p>
            <a:endParaRPr lang="de-DE" sz="3400"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929581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de-DE" sz="3600" b="1" dirty="0"/>
              <a:t>Das Problem-1 “</a:t>
            </a:r>
            <a:r>
              <a:rPr lang="de-DE" sz="3600" b="1" dirty="0">
                <a:solidFill>
                  <a:srgbClr val="FF0000"/>
                </a:solidFill>
              </a:rPr>
              <a:t>5G</a:t>
            </a:r>
            <a:r>
              <a:rPr lang="de-DE"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800" b="1" dirty="0">
                <a:solidFill>
                  <a:srgbClr val="FF0000"/>
                </a:solidFill>
              </a:rPr>
              <a:t>Verstoss gegen nationale und internationale Gesetze</a:t>
            </a:r>
            <a:br>
              <a:rPr lang="de-DE" sz="2800" b="1" dirty="0">
                <a:solidFill>
                  <a:srgbClr val="FF0000"/>
                </a:solidFill>
              </a:rPr>
            </a:br>
            <a:endParaRPr lang="de-DE" sz="2800" dirty="0">
              <a:solidFill>
                <a:schemeClr val="tx1"/>
              </a:solidFill>
            </a:endParaRPr>
          </a:p>
          <a:p>
            <a:pPr marL="514350" indent="-514350" algn="l">
              <a:buFont typeface="+mj-lt"/>
              <a:buAutoNum type="arabicPeriod"/>
            </a:pPr>
            <a:r>
              <a:rPr lang="de-DE" sz="2400" dirty="0">
                <a:solidFill>
                  <a:schemeClr val="tx1"/>
                </a:solidFill>
              </a:rPr>
              <a:t>Schweizer </a:t>
            </a:r>
            <a:r>
              <a:rPr lang="de-DE" sz="2400" b="1" dirty="0">
                <a:solidFill>
                  <a:srgbClr val="FF0000"/>
                </a:solidFill>
              </a:rPr>
              <a:t>Bundesverfassung</a:t>
            </a:r>
            <a:r>
              <a:rPr lang="de-DE" sz="2400" dirty="0">
                <a:solidFill>
                  <a:schemeClr val="tx1"/>
                </a:solidFill>
              </a:rPr>
              <a:t> (BV) Art. 10.2 „…Recht auf körperliche und geistige Unversehrtheit…“ </a:t>
            </a:r>
          </a:p>
          <a:p>
            <a:pPr marL="514350" indent="-514350" algn="l">
              <a:buFont typeface="+mj-lt"/>
              <a:buAutoNum type="arabicPeriod"/>
            </a:pPr>
            <a:r>
              <a:rPr lang="de-DE" sz="2400" dirty="0">
                <a:solidFill>
                  <a:schemeClr val="tx1"/>
                </a:solidFill>
              </a:rPr>
              <a:t>Bundesgesetz über den </a:t>
            </a:r>
            <a:r>
              <a:rPr lang="de-DE" sz="2400" b="1" dirty="0">
                <a:solidFill>
                  <a:srgbClr val="FF0000"/>
                </a:solidFill>
              </a:rPr>
              <a:t>Umweltschutz</a:t>
            </a:r>
            <a:r>
              <a:rPr lang="de-DE" sz="2400" dirty="0">
                <a:solidFill>
                  <a:schemeClr val="tx1"/>
                </a:solidFill>
              </a:rPr>
              <a:t> (USG)</a:t>
            </a:r>
          </a:p>
          <a:p>
            <a:pPr marL="514350" indent="-514350" algn="l">
              <a:buFont typeface="+mj-lt"/>
              <a:buAutoNum type="arabicPeriod"/>
            </a:pPr>
            <a:r>
              <a:rPr lang="de-DE" sz="2400" dirty="0">
                <a:solidFill>
                  <a:schemeClr val="tx1"/>
                </a:solidFill>
              </a:rPr>
              <a:t>Bundesgesetz über den Schutz vor Gefährdungen durch </a:t>
            </a:r>
            <a:r>
              <a:rPr lang="de-DE" sz="2400" b="1" dirty="0">
                <a:solidFill>
                  <a:srgbClr val="FF0000"/>
                </a:solidFill>
              </a:rPr>
              <a:t>nichtionisierende Strahlung und Schall </a:t>
            </a:r>
            <a:r>
              <a:rPr lang="de-DE" sz="2400" dirty="0">
                <a:solidFill>
                  <a:schemeClr val="tx1"/>
                </a:solidFill>
              </a:rPr>
              <a:t>(NISSG)</a:t>
            </a:r>
          </a:p>
          <a:p>
            <a:pPr marL="514350" indent="-514350" algn="l">
              <a:buFont typeface="+mj-lt"/>
              <a:buAutoNum type="arabicPeriod"/>
            </a:pPr>
            <a:r>
              <a:rPr lang="de-DE" sz="2400" dirty="0">
                <a:solidFill>
                  <a:schemeClr val="tx1"/>
                </a:solidFill>
              </a:rPr>
              <a:t>Nürnberger </a:t>
            </a:r>
            <a:r>
              <a:rPr lang="de-DE" sz="2400" b="1" dirty="0">
                <a:solidFill>
                  <a:srgbClr val="FF0000"/>
                </a:solidFill>
              </a:rPr>
              <a:t>Kodex</a:t>
            </a:r>
            <a:r>
              <a:rPr lang="de-DE" sz="2400" dirty="0">
                <a:solidFill>
                  <a:schemeClr val="tx1"/>
                </a:solidFill>
              </a:rPr>
              <a:t> (NAZIs 1947)</a:t>
            </a:r>
          </a:p>
          <a:p>
            <a:pPr marL="514350" indent="-514350" algn="l">
              <a:buFont typeface="+mj-lt"/>
              <a:buAutoNum type="arabicPeriod"/>
            </a:pPr>
            <a:r>
              <a:rPr lang="de-DE" sz="2400" dirty="0">
                <a:solidFill>
                  <a:schemeClr val="tx1"/>
                </a:solidFill>
              </a:rPr>
              <a:t>Europäische </a:t>
            </a:r>
            <a:r>
              <a:rPr lang="de-DE" sz="2400" b="1" dirty="0">
                <a:solidFill>
                  <a:srgbClr val="FF0000"/>
                </a:solidFill>
              </a:rPr>
              <a:t>Menschenrechtskonvention</a:t>
            </a:r>
            <a:r>
              <a:rPr lang="de-DE" sz="2400" dirty="0">
                <a:solidFill>
                  <a:schemeClr val="tx1"/>
                </a:solidFill>
              </a:rPr>
              <a:t> (EMRK)</a:t>
            </a:r>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184888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5181600"/>
          </a:xfrm>
        </p:spPr>
        <p:txBody>
          <a:bodyPr>
            <a:normAutofit fontScale="77500" lnSpcReduction="20000"/>
          </a:bodyPr>
          <a:lstStyle/>
          <a:p>
            <a:pPr algn="l"/>
            <a:r>
              <a:rPr lang="de-DE" sz="3100" b="1" dirty="0">
                <a:solidFill>
                  <a:srgbClr val="FF0000"/>
                </a:solidFill>
              </a:rPr>
              <a:t>Fehlende Voraussetzungen aus Bundesrecht</a:t>
            </a:r>
            <a:r>
              <a:rPr lang="de-DE" dirty="0">
                <a:solidFill>
                  <a:schemeClr val="tx1"/>
                </a:solidFill>
              </a:rPr>
              <a:t/>
            </a:r>
            <a:br>
              <a:rPr lang="de-DE" dirty="0">
                <a:solidFill>
                  <a:schemeClr val="tx1"/>
                </a:solidFill>
              </a:rPr>
            </a:br>
            <a:r>
              <a:rPr lang="de-DE" dirty="0" smtClean="0">
                <a:solidFill>
                  <a:schemeClr val="tx1"/>
                </a:solidFill>
              </a:rPr>
              <a:t/>
            </a:r>
            <a:br>
              <a:rPr lang="de-DE" dirty="0" smtClean="0">
                <a:solidFill>
                  <a:schemeClr val="tx1"/>
                </a:solidFill>
              </a:rPr>
            </a:br>
            <a:r>
              <a:rPr lang="de-DE" dirty="0" smtClean="0">
                <a:solidFill>
                  <a:schemeClr val="tx1"/>
                </a:solidFill>
              </a:rPr>
              <a:t>Die </a:t>
            </a:r>
            <a:r>
              <a:rPr lang="de-DE" dirty="0">
                <a:solidFill>
                  <a:schemeClr val="tx1"/>
                </a:solidFill>
              </a:rPr>
              <a:t>widerrechtliche Bewilligung von adaptiven Sendeantennen zu 5G, kann anhand folgender Tatsachen jederzeit beweiskräftig belegt werden:</a:t>
            </a:r>
            <a:br>
              <a:rPr lang="de-DE" dirty="0">
                <a:solidFill>
                  <a:schemeClr val="tx1"/>
                </a:solidFill>
              </a:rPr>
            </a:br>
            <a:endParaRPr lang="de-DE" sz="2800" dirty="0">
              <a:solidFill>
                <a:schemeClr val="tx1"/>
              </a:solidFill>
            </a:endParaRPr>
          </a:p>
          <a:p>
            <a:pPr marL="971550" lvl="1" indent="-514350" algn="l">
              <a:buFont typeface="Wingdings" panose="05000000000000000000" pitchFamily="2" charset="2"/>
              <a:buChar char="ü"/>
            </a:pPr>
            <a:r>
              <a:rPr lang="de-DE" b="1" dirty="0">
                <a:solidFill>
                  <a:srgbClr val="FF0000"/>
                </a:solidFill>
              </a:rPr>
              <a:t>…unbrauchbare </a:t>
            </a:r>
            <a:r>
              <a:rPr lang="de-DE" dirty="0">
                <a:solidFill>
                  <a:schemeClr val="tx1"/>
                </a:solidFill>
              </a:rPr>
              <a:t>Messmethode</a:t>
            </a:r>
          </a:p>
          <a:p>
            <a:pPr marL="971550" lvl="1" indent="-514350" algn="l">
              <a:buFont typeface="Wingdings" panose="05000000000000000000" pitchFamily="2" charset="2"/>
              <a:buChar char="ü"/>
            </a:pPr>
            <a:r>
              <a:rPr lang="de-DE" b="1" dirty="0">
                <a:solidFill>
                  <a:srgbClr val="FF0000"/>
                </a:solidFill>
              </a:rPr>
              <a:t>…fehlende </a:t>
            </a:r>
            <a:r>
              <a:rPr lang="de-DE" dirty="0" smtClean="0">
                <a:solidFill>
                  <a:schemeClr val="tx1"/>
                </a:solidFill>
              </a:rPr>
              <a:t>oder nur sehr teure Messgeräte </a:t>
            </a:r>
            <a:endParaRPr lang="de-DE" dirty="0">
              <a:solidFill>
                <a:schemeClr val="tx1"/>
              </a:solidFill>
            </a:endParaRPr>
          </a:p>
          <a:p>
            <a:pPr marL="971550" lvl="1" indent="-514350" algn="l">
              <a:buFont typeface="Wingdings" panose="05000000000000000000" pitchFamily="2" charset="2"/>
              <a:buChar char="ü"/>
            </a:pPr>
            <a:r>
              <a:rPr lang="de-DE" b="1" dirty="0">
                <a:solidFill>
                  <a:srgbClr val="FF0000"/>
                </a:solidFill>
              </a:rPr>
              <a:t>…unbrauchbare </a:t>
            </a:r>
            <a:r>
              <a:rPr lang="de-DE" dirty="0">
                <a:solidFill>
                  <a:schemeClr val="tx1"/>
                </a:solidFill>
              </a:rPr>
              <a:t>Berechnungsgrundlagen des Strahlungsspektrums</a:t>
            </a:r>
          </a:p>
          <a:p>
            <a:pPr marL="971550" lvl="1" indent="-514350" algn="l">
              <a:buFont typeface="Wingdings" panose="05000000000000000000" pitchFamily="2" charset="2"/>
              <a:buChar char="ü"/>
            </a:pPr>
            <a:r>
              <a:rPr lang="de-DE" b="1" dirty="0" smtClean="0">
                <a:solidFill>
                  <a:srgbClr val="FF0000"/>
                </a:solidFill>
              </a:rPr>
              <a:t>…unbrauchbare </a:t>
            </a:r>
            <a:r>
              <a:rPr lang="de-DE" dirty="0">
                <a:solidFill>
                  <a:schemeClr val="tx1"/>
                </a:solidFill>
              </a:rPr>
              <a:t>Vollzugsverordnung (Grenzwerterhöhung 5 vs. 16V/m)</a:t>
            </a:r>
          </a:p>
          <a:p>
            <a:pPr marL="971550" lvl="1" indent="-514350" algn="l">
              <a:buFont typeface="Wingdings" panose="05000000000000000000" pitchFamily="2" charset="2"/>
              <a:buChar char="ü"/>
            </a:pPr>
            <a:r>
              <a:rPr lang="de-DE" b="1" dirty="0">
                <a:solidFill>
                  <a:srgbClr val="FF0000"/>
                </a:solidFill>
              </a:rPr>
              <a:t>...fehlendes </a:t>
            </a:r>
            <a:r>
              <a:rPr lang="de-DE" dirty="0">
                <a:solidFill>
                  <a:schemeClr val="tx1"/>
                </a:solidFill>
              </a:rPr>
              <a:t>QS System (vom Bundesgericht im Sept. 2019 gegen Sunrise bestätigt)</a:t>
            </a:r>
          </a:p>
          <a:p>
            <a:pPr marL="971550" lvl="1" indent="-514350" algn="l">
              <a:buFont typeface="Wingdings" panose="05000000000000000000" pitchFamily="2" charset="2"/>
              <a:buChar char="ü"/>
            </a:pPr>
            <a:r>
              <a:rPr lang="de-DE" b="1" dirty="0">
                <a:solidFill>
                  <a:srgbClr val="FF0000"/>
                </a:solidFill>
              </a:rPr>
              <a:t>...wiederholte </a:t>
            </a:r>
            <a:r>
              <a:rPr lang="de-DE" dirty="0">
                <a:solidFill>
                  <a:schemeClr val="tx1"/>
                </a:solidFill>
              </a:rPr>
              <a:t>Falschaussagen und falsche Darstellungen von Beamten in den Medien</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3458767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
            <a:ext cx="1066800" cy="1333501"/>
          </a:xfrm>
          <a:prstGeom prst="rect">
            <a:avLst/>
          </a:prstGeom>
        </p:spPr>
      </p:pic>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5181600"/>
          </a:xfrm>
        </p:spPr>
        <p:txBody>
          <a:bodyPr>
            <a:normAutofit lnSpcReduction="10000"/>
          </a:bodyPr>
          <a:lstStyle/>
          <a:p>
            <a:pPr algn="l"/>
            <a:r>
              <a:rPr lang="de-DE" sz="2400" b="1" dirty="0">
                <a:solidFill>
                  <a:srgbClr val="FF0000"/>
                </a:solidFill>
              </a:rPr>
              <a:t>Vertrauenswürdigkeit unabhängiger wissenschaftlicher Studien</a:t>
            </a:r>
            <a:r>
              <a:rPr lang="de-DE" sz="2400" dirty="0">
                <a:solidFill>
                  <a:srgbClr val="FF0000"/>
                </a:solidFill>
              </a:rPr>
              <a:t/>
            </a:r>
            <a:br>
              <a:rPr lang="de-DE" sz="2400" dirty="0">
                <a:solidFill>
                  <a:srgbClr val="FF0000"/>
                </a:solidFill>
              </a:rPr>
            </a:br>
            <a:r>
              <a:rPr lang="de-DE" sz="2400" dirty="0">
                <a:solidFill>
                  <a:srgbClr val="FF0000"/>
                </a:solidFill>
              </a:rPr>
              <a:t/>
            </a:r>
            <a:br>
              <a:rPr lang="de-DE" sz="2400" dirty="0">
                <a:solidFill>
                  <a:srgbClr val="FF0000"/>
                </a:solidFill>
              </a:rPr>
            </a:br>
            <a:r>
              <a:rPr lang="de-DE" sz="2400" b="1" dirty="0">
                <a:solidFill>
                  <a:srgbClr val="FF0000"/>
                </a:solidFill>
              </a:rPr>
              <a:t>Unabhängige wissenschaftliche Studien </a:t>
            </a:r>
            <a:r>
              <a:rPr lang="de-DE" sz="2400" dirty="0">
                <a:solidFill>
                  <a:schemeClr val="tx1"/>
                </a:solidFill>
              </a:rPr>
              <a:t>geben </a:t>
            </a:r>
            <a:r>
              <a:rPr lang="de-DE" sz="2400" b="1" dirty="0">
                <a:solidFill>
                  <a:srgbClr val="FF0000"/>
                </a:solidFill>
              </a:rPr>
              <a:t>zweieinhalb Mal </a:t>
            </a:r>
            <a:r>
              <a:rPr lang="de-DE" sz="2400" dirty="0">
                <a:solidFill>
                  <a:schemeClr val="tx1"/>
                </a:solidFill>
              </a:rPr>
              <a:t>häufiger Hinweise auf </a:t>
            </a:r>
            <a:r>
              <a:rPr lang="de-DE" sz="2400" b="1" dirty="0">
                <a:solidFill>
                  <a:srgbClr val="FF0000"/>
                </a:solidFill>
              </a:rPr>
              <a:t>biologische Nebenwirkungen </a:t>
            </a:r>
            <a:r>
              <a:rPr lang="de-DE" sz="2400" dirty="0">
                <a:solidFill>
                  <a:schemeClr val="tx1"/>
                </a:solidFill>
              </a:rPr>
              <a:t>und</a:t>
            </a:r>
            <a:r>
              <a:rPr lang="de-DE" sz="2400" b="1" dirty="0">
                <a:solidFill>
                  <a:srgbClr val="FF0000"/>
                </a:solidFill>
              </a:rPr>
              <a:t> Gesundheitsrisiken </a:t>
            </a:r>
            <a:r>
              <a:rPr lang="de-DE" sz="2400" dirty="0">
                <a:solidFill>
                  <a:schemeClr val="tx1"/>
                </a:solidFill>
              </a:rPr>
              <a:t>durch Mobilfunkeinflüsse als von der Telekom-Industrie finanziert Studien.</a:t>
            </a:r>
          </a:p>
          <a:p>
            <a:pPr algn="l"/>
            <a:endParaRPr lang="de-DE" sz="2400" dirty="0">
              <a:solidFill>
                <a:schemeClr val="tx1"/>
              </a:solidFill>
            </a:endParaRPr>
          </a:p>
          <a:p>
            <a:pPr algn="l"/>
            <a:r>
              <a:rPr lang="de-DE" sz="2400" dirty="0">
                <a:solidFill>
                  <a:schemeClr val="tx1"/>
                </a:solidFill>
              </a:rPr>
              <a:t>Darüber hinaus berichtet </a:t>
            </a:r>
            <a:r>
              <a:rPr lang="de-DE" sz="2400" b="1" dirty="0">
                <a:solidFill>
                  <a:schemeClr val="tx1"/>
                </a:solidFill>
              </a:rPr>
              <a:t>Dr. Henry Lai</a:t>
            </a:r>
            <a:r>
              <a:rPr lang="de-DE" sz="2400" dirty="0">
                <a:solidFill>
                  <a:schemeClr val="tx1"/>
                </a:solidFill>
              </a:rPr>
              <a:t>, emeritierter Professor an der University of Washington dass alle zwischen </a:t>
            </a:r>
            <a:r>
              <a:rPr lang="de-DE" sz="2400" b="1" dirty="0">
                <a:solidFill>
                  <a:schemeClr val="tx1"/>
                </a:solidFill>
              </a:rPr>
              <a:t>1990</a:t>
            </a:r>
            <a:r>
              <a:rPr lang="de-DE" sz="2400" dirty="0">
                <a:solidFill>
                  <a:schemeClr val="tx1"/>
                </a:solidFill>
              </a:rPr>
              <a:t> und </a:t>
            </a:r>
            <a:r>
              <a:rPr lang="de-DE" sz="2400" b="1" dirty="0">
                <a:solidFill>
                  <a:schemeClr val="tx1"/>
                </a:solidFill>
              </a:rPr>
              <a:t>2020</a:t>
            </a:r>
            <a:r>
              <a:rPr lang="de-DE" sz="2400" dirty="0">
                <a:solidFill>
                  <a:schemeClr val="tx1"/>
                </a:solidFill>
              </a:rPr>
              <a:t> (die letzten 30 Jahren 2G, 3G, 4G und das alles schon </a:t>
            </a:r>
            <a:r>
              <a:rPr lang="de-DE" sz="2400" b="1" dirty="0">
                <a:solidFill>
                  <a:srgbClr val="FF0000"/>
                </a:solidFill>
              </a:rPr>
              <a:t>ohne 5G</a:t>
            </a:r>
            <a:r>
              <a:rPr lang="de-DE" sz="2400" dirty="0">
                <a:solidFill>
                  <a:schemeClr val="tx1"/>
                </a:solidFill>
              </a:rPr>
              <a:t>) durchgeführten Studien signifikante Gesundheitsrisiken wie </a:t>
            </a:r>
            <a:r>
              <a:rPr lang="de-DE" sz="2400" b="1" dirty="0">
                <a:solidFill>
                  <a:schemeClr val="tx1"/>
                </a:solidFill>
              </a:rPr>
              <a:t>DNA-Schäden/Gentoxizitä</a:t>
            </a:r>
            <a:r>
              <a:rPr lang="de-DE" sz="2400" dirty="0">
                <a:solidFill>
                  <a:schemeClr val="tx1"/>
                </a:solidFill>
              </a:rPr>
              <a:t>t (</a:t>
            </a:r>
            <a:r>
              <a:rPr lang="de-DE" sz="2400" b="1" dirty="0">
                <a:solidFill>
                  <a:srgbClr val="FF0000"/>
                </a:solidFill>
              </a:rPr>
              <a:t>73%</a:t>
            </a:r>
            <a:r>
              <a:rPr lang="de-DE" sz="2400" dirty="0">
                <a:solidFill>
                  <a:schemeClr val="tx1"/>
                </a:solidFill>
              </a:rPr>
              <a:t>), </a:t>
            </a:r>
            <a:r>
              <a:rPr lang="de-DE" sz="2400" b="1" dirty="0">
                <a:solidFill>
                  <a:schemeClr val="tx1"/>
                </a:solidFill>
              </a:rPr>
              <a:t>Neurologische Effekte </a:t>
            </a:r>
            <a:r>
              <a:rPr lang="de-DE" sz="2400" dirty="0">
                <a:solidFill>
                  <a:schemeClr val="tx1"/>
                </a:solidFill>
              </a:rPr>
              <a:t>(</a:t>
            </a:r>
            <a:r>
              <a:rPr lang="de-DE" sz="2400" b="1" dirty="0">
                <a:solidFill>
                  <a:srgbClr val="FF0000"/>
                </a:solidFill>
              </a:rPr>
              <a:t>91%</a:t>
            </a:r>
            <a:r>
              <a:rPr lang="de-DE" sz="2400" dirty="0">
                <a:solidFill>
                  <a:schemeClr val="tx1"/>
                </a:solidFill>
              </a:rPr>
              <a:t>), </a:t>
            </a:r>
            <a:r>
              <a:rPr lang="de-DE" sz="2400" b="1" dirty="0">
                <a:solidFill>
                  <a:schemeClr val="tx1"/>
                </a:solidFill>
              </a:rPr>
              <a:t>Freie Radikale/Oxidativer Schaden </a:t>
            </a:r>
            <a:r>
              <a:rPr lang="de-DE" sz="2400" dirty="0">
                <a:solidFill>
                  <a:schemeClr val="tx1"/>
                </a:solidFill>
              </a:rPr>
              <a:t>(</a:t>
            </a:r>
            <a:r>
              <a:rPr lang="de-DE" sz="2400" b="1" dirty="0">
                <a:solidFill>
                  <a:srgbClr val="FF0000"/>
                </a:solidFill>
              </a:rPr>
              <a:t>91%</a:t>
            </a:r>
            <a:r>
              <a:rPr lang="de-DE" sz="2400" dirty="0">
                <a:solidFill>
                  <a:schemeClr val="tx1"/>
                </a:solidFill>
              </a:rPr>
              <a:t>) </a:t>
            </a:r>
            <a:r>
              <a:rPr lang="de-DE" sz="2400" b="1" dirty="0">
                <a:solidFill>
                  <a:schemeClr val="tx1"/>
                </a:solidFill>
              </a:rPr>
              <a:t>Genetische Effekte </a:t>
            </a:r>
            <a:r>
              <a:rPr lang="de-DE" sz="2400" dirty="0">
                <a:solidFill>
                  <a:schemeClr val="tx1"/>
                </a:solidFill>
              </a:rPr>
              <a:t>(</a:t>
            </a:r>
            <a:r>
              <a:rPr lang="de-DE" sz="2400" b="1" dirty="0">
                <a:solidFill>
                  <a:srgbClr val="FF0000"/>
                </a:solidFill>
              </a:rPr>
              <a:t>77%</a:t>
            </a:r>
            <a:r>
              <a:rPr lang="de-DE" sz="2400" dirty="0">
                <a:solidFill>
                  <a:schemeClr val="tx1"/>
                </a:solidFill>
              </a:rPr>
              <a:t>) ergaben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spTree>
    <p:extLst>
      <p:ext uri="{BB962C8B-B14F-4D97-AF65-F5344CB8AC3E}">
        <p14:creationId xmlns:p14="http://schemas.microsoft.com/office/powerpoint/2010/main" val="826695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1"/>
            <a:ext cx="1066800" cy="1333501"/>
          </a:xfrm>
          <a:prstGeom prst="rect">
            <a:avLst/>
          </a:prstGeom>
        </p:spPr>
      </p:pic>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219200"/>
            <a:ext cx="8839200" cy="5181600"/>
          </a:xfrm>
        </p:spPr>
        <p:txBody>
          <a:bodyPr>
            <a:normAutofit/>
          </a:bodyPr>
          <a:lstStyle/>
          <a:p>
            <a:pPr algn="l"/>
            <a:r>
              <a:rPr lang="de-DE" sz="2400" b="1" dirty="0" smtClean="0">
                <a:solidFill>
                  <a:srgbClr val="FF0000"/>
                </a:solidFill>
              </a:rPr>
              <a:t>Negative Effekte = 79% </a:t>
            </a:r>
            <a:r>
              <a:rPr lang="de-DE" sz="2400" b="1" dirty="0">
                <a:solidFill>
                  <a:srgbClr val="FF0000"/>
                </a:solidFill>
              </a:rPr>
              <a:t>vs. </a:t>
            </a:r>
            <a:r>
              <a:rPr lang="de-DE" sz="2400" b="1" dirty="0" smtClean="0">
                <a:solidFill>
                  <a:srgbClr val="FF0000"/>
                </a:solidFill>
              </a:rPr>
              <a:t>keine </a:t>
            </a:r>
            <a:r>
              <a:rPr lang="de-DE" sz="2400" b="1" dirty="0">
                <a:solidFill>
                  <a:srgbClr val="FF0000"/>
                </a:solidFill>
              </a:rPr>
              <a:t>signifikanten Effekte </a:t>
            </a:r>
            <a:r>
              <a:rPr lang="de-DE" sz="2400" b="1" dirty="0" smtClean="0">
                <a:solidFill>
                  <a:srgbClr val="FF0000"/>
                </a:solidFill>
              </a:rPr>
              <a:t>21%</a:t>
            </a:r>
            <a:r>
              <a:rPr lang="de-DE" sz="2400" dirty="0">
                <a:solidFill>
                  <a:srgbClr val="FF0000"/>
                </a:solidFill>
              </a:rPr>
              <a:t/>
            </a:r>
            <a:br>
              <a:rPr lang="de-DE" sz="2400" dirty="0">
                <a:solidFill>
                  <a:srgbClr val="FF0000"/>
                </a:solidFill>
              </a:rPr>
            </a:br>
            <a:r>
              <a:rPr lang="de-DE" sz="2400" dirty="0">
                <a:solidFill>
                  <a:srgbClr val="FF0000"/>
                </a:solidFill>
              </a:rPr>
              <a:t/>
            </a:r>
            <a:br>
              <a:rPr lang="de-DE" sz="2400" dirty="0">
                <a:solidFill>
                  <a:srgbClr val="FF0000"/>
                </a:solidFill>
              </a:rPr>
            </a:br>
            <a:endParaRPr lang="de-DE" sz="2400" dirty="0">
              <a:solidFill>
                <a:schemeClr val="tx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graphicFrame>
        <p:nvGraphicFramePr>
          <p:cNvPr id="8" name="Objekt 7">
            <a:extLst>
              <a:ext uri="{FF2B5EF4-FFF2-40B4-BE49-F238E27FC236}">
                <a16:creationId xmlns="" xmlns:a16="http://schemas.microsoft.com/office/drawing/2014/main" id="{5495733C-4F67-5140-A967-CD4D9A1C3A51}"/>
              </a:ext>
            </a:extLst>
          </p:cNvPr>
          <p:cNvGraphicFramePr>
            <a:graphicFrameLocks noChangeAspect="1"/>
          </p:cNvGraphicFramePr>
          <p:nvPr>
            <p:extLst>
              <p:ext uri="{D42A27DB-BD31-4B8C-83A1-F6EECF244321}">
                <p14:modId xmlns:p14="http://schemas.microsoft.com/office/powerpoint/2010/main" val="479775552"/>
              </p:ext>
            </p:extLst>
          </p:nvPr>
        </p:nvGraphicFramePr>
        <p:xfrm>
          <a:off x="228600" y="1676400"/>
          <a:ext cx="8686800" cy="4832122"/>
        </p:xfrm>
        <a:graphic>
          <a:graphicData uri="http://schemas.openxmlformats.org/presentationml/2006/ole">
            <mc:AlternateContent xmlns:mc="http://schemas.openxmlformats.org/markup-compatibility/2006">
              <mc:Choice xmlns:v="urn:schemas-microsoft-com:vml" Requires="v">
                <p:oleObj spid="_x0000_s1114" name="Arbeitsblatt" r:id="rId7" imgW="7823200" imgH="5130800" progId="Excel.Sheet.12">
                  <p:embed/>
                </p:oleObj>
              </mc:Choice>
              <mc:Fallback>
                <p:oleObj name="Arbeitsblatt" r:id="rId7" imgW="7823200" imgH="5130800" progId="Excel.Sheet.12">
                  <p:embed/>
                  <p:pic>
                    <p:nvPicPr>
                      <p:cNvPr id="0" name=""/>
                      <p:cNvPicPr/>
                      <p:nvPr/>
                    </p:nvPicPr>
                    <p:blipFill>
                      <a:blip r:embed="rId8"/>
                      <a:stretch>
                        <a:fillRect/>
                      </a:stretch>
                    </p:blipFill>
                    <p:spPr>
                      <a:xfrm>
                        <a:off x="228600" y="1676400"/>
                        <a:ext cx="8686800" cy="4832122"/>
                      </a:xfrm>
                      <a:prstGeom prst="rect">
                        <a:avLst/>
                      </a:prstGeom>
                      <a:ln w="9525">
                        <a:solidFill>
                          <a:schemeClr val="tx1"/>
                        </a:solidFill>
                      </a:ln>
                    </p:spPr>
                  </p:pic>
                </p:oleObj>
              </mc:Fallback>
            </mc:AlternateContent>
          </a:graphicData>
        </a:graphic>
      </p:graphicFrame>
      <p:sp>
        <p:nvSpPr>
          <p:cNvPr id="10" name="Fußzeilenplatzhalter 2">
            <a:extLst>
              <a:ext uri="{FF2B5EF4-FFF2-40B4-BE49-F238E27FC236}">
                <a16:creationId xmlns="" xmlns:a16="http://schemas.microsoft.com/office/drawing/2014/main" id="{08CBD8A8-1546-2341-BC72-C89557200E3A}"/>
              </a:ext>
            </a:extLst>
          </p:cNvPr>
          <p:cNvSpPr>
            <a:spLocks noGrp="1"/>
          </p:cNvSpPr>
          <p:nvPr>
            <p:ph type="ftr" sz="quarter" idx="11"/>
          </p:nvPr>
        </p:nvSpPr>
        <p:spPr>
          <a:xfrm>
            <a:off x="6324600" y="6096000"/>
            <a:ext cx="2558717" cy="212725"/>
          </a:xfrm>
        </p:spPr>
        <p:txBody>
          <a:bodyPr/>
          <a:lstStyle/>
          <a:p>
            <a:pPr algn="l"/>
            <a:r>
              <a:rPr lang="en-US" sz="1000" dirty="0">
                <a:hlinkClick r:id="rId9"/>
              </a:rPr>
              <a:t>https://</a:t>
            </a:r>
            <a:r>
              <a:rPr lang="en-US" sz="1000" dirty="0" smtClean="0">
                <a:hlinkClick r:id="rId9"/>
              </a:rPr>
              <a:t>bioinitiative.org/research-summaries</a:t>
            </a:r>
            <a:r>
              <a:rPr lang="en-US" sz="1000" dirty="0"/>
              <a:t> </a:t>
            </a:r>
          </a:p>
        </p:txBody>
      </p:sp>
    </p:spTree>
    <p:extLst>
      <p:ext uri="{BB962C8B-B14F-4D97-AF65-F5344CB8AC3E}">
        <p14:creationId xmlns:p14="http://schemas.microsoft.com/office/powerpoint/2010/main" val="2076989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838200"/>
          </a:xfrm>
        </p:spPr>
        <p:txBody>
          <a:bodyPr>
            <a:normAutofit/>
          </a:bodyPr>
          <a:lstStyle/>
          <a:p>
            <a:pPr algn="l"/>
            <a:r>
              <a:rPr lang="en-US" sz="3600" b="1" dirty="0"/>
              <a:t>Das Problem-1 “</a:t>
            </a:r>
            <a:r>
              <a:rPr lang="en-US" sz="3600" b="1" dirty="0">
                <a:solidFill>
                  <a:srgbClr val="FF0000"/>
                </a:solidFill>
              </a:rPr>
              <a:t>5G</a:t>
            </a:r>
            <a:r>
              <a:rPr lang="en-US" sz="3600" b="1" dirty="0"/>
              <a:t>”</a:t>
            </a:r>
          </a:p>
        </p:txBody>
      </p:sp>
      <p:sp>
        <p:nvSpPr>
          <p:cNvPr id="3" name="Subtitle 2"/>
          <p:cNvSpPr>
            <a:spLocks noGrp="1"/>
          </p:cNvSpPr>
          <p:nvPr>
            <p:ph type="subTitle" idx="1"/>
          </p:nvPr>
        </p:nvSpPr>
        <p:spPr>
          <a:xfrm>
            <a:off x="152400" y="1905000"/>
            <a:ext cx="8839200" cy="4495800"/>
          </a:xfrm>
        </p:spPr>
        <p:txBody>
          <a:bodyPr>
            <a:normAutofit fontScale="92500" lnSpcReduction="20000"/>
          </a:bodyPr>
          <a:lstStyle/>
          <a:p>
            <a:pPr algn="l"/>
            <a:r>
              <a:rPr lang="en-US" sz="2400" b="1" dirty="0" err="1">
                <a:solidFill>
                  <a:schemeClr val="tx1"/>
                </a:solidFill>
              </a:rPr>
              <a:t>Zitat</a:t>
            </a:r>
            <a:r>
              <a:rPr lang="en-US" sz="2400" b="1" dirty="0">
                <a:solidFill>
                  <a:schemeClr val="tx1"/>
                </a:solidFill>
              </a:rPr>
              <a:t> 1: </a:t>
            </a:r>
            <a:r>
              <a:rPr lang="en-US" sz="2400" dirty="0">
                <a:solidFill>
                  <a:schemeClr val="tx1"/>
                </a:solidFill>
              </a:rPr>
              <a:t> (</a:t>
            </a:r>
            <a:r>
              <a:rPr lang="en-US" sz="2400" dirty="0" err="1">
                <a:solidFill>
                  <a:schemeClr val="tx1"/>
                </a:solidFill>
              </a:rPr>
              <a:t>aus</a:t>
            </a:r>
            <a:r>
              <a:rPr lang="en-US" sz="2400" dirty="0">
                <a:solidFill>
                  <a:schemeClr val="tx1"/>
                </a:solidFill>
              </a:rPr>
              <a:t> </a:t>
            </a:r>
            <a:r>
              <a:rPr lang="en-US" sz="2400" dirty="0" err="1">
                <a:solidFill>
                  <a:schemeClr val="tx1"/>
                </a:solidFill>
              </a:rPr>
              <a:t>dem</a:t>
            </a:r>
            <a:r>
              <a:rPr lang="en-US" sz="2400" dirty="0">
                <a:solidFill>
                  <a:schemeClr val="tx1"/>
                </a:solidFill>
              </a:rPr>
              <a:t> </a:t>
            </a:r>
            <a:r>
              <a:rPr lang="de-DE" sz="2400" dirty="0">
                <a:solidFill>
                  <a:schemeClr val="tx1"/>
                </a:solidFill>
              </a:rPr>
              <a:t>Urteil des Berufungsgerichts Turin, 904/2019 </a:t>
            </a:r>
            <a:r>
              <a:rPr lang="de-DE" sz="2400" i="1" dirty="0">
                <a:solidFill>
                  <a:schemeClr val="tx1"/>
                </a:solidFill>
              </a:rPr>
              <a:t>Romeo gegen INAIL)</a:t>
            </a:r>
            <a:r>
              <a:rPr lang="de-DE" sz="2400" i="1" dirty="0"/>
              <a:t/>
            </a:r>
            <a:br>
              <a:rPr lang="de-DE" sz="2400" i="1" dirty="0"/>
            </a:br>
            <a:r>
              <a:rPr lang="de-DE" sz="2400" i="1" dirty="0">
                <a:solidFill>
                  <a:srgbClr val="FF0000"/>
                </a:solidFill>
              </a:rPr>
              <a:t/>
            </a:r>
            <a:br>
              <a:rPr lang="de-DE" sz="2400" i="1" dirty="0">
                <a:solidFill>
                  <a:srgbClr val="FF0000"/>
                </a:solidFill>
              </a:rPr>
            </a:br>
            <a:r>
              <a:rPr lang="de-DE" sz="2400" b="1" i="1" dirty="0">
                <a:solidFill>
                  <a:srgbClr val="FF0000"/>
                </a:solidFill>
              </a:rPr>
              <a:t>„</a:t>
            </a:r>
            <a:r>
              <a:rPr lang="de-DE" sz="2400" b="1" dirty="0">
                <a:solidFill>
                  <a:srgbClr val="FF0000"/>
                </a:solidFill>
              </a:rPr>
              <a:t>Wissenschaftler, die von der Telefonindustrie oder den Mitgliedern der ICNIRP finanziert werden, sind weniger zuverlässig als unabhängige Wissenschaftler.“</a:t>
            </a:r>
            <a:endParaRPr lang="en-US" sz="2400" b="1" dirty="0">
              <a:solidFill>
                <a:srgbClr val="FF0000"/>
              </a:solidFill>
            </a:endParaRPr>
          </a:p>
          <a:p>
            <a:pPr algn="l"/>
            <a:endParaRPr lang="de-DE" sz="2400" b="1" dirty="0">
              <a:solidFill>
                <a:srgbClr val="FF0000"/>
              </a:solidFill>
            </a:endParaRPr>
          </a:p>
          <a:p>
            <a:pPr algn="l"/>
            <a:r>
              <a:rPr lang="en-US" sz="2400" b="1" dirty="0" err="1">
                <a:solidFill>
                  <a:schemeClr val="tx1"/>
                </a:solidFill>
              </a:rPr>
              <a:t>Zitat</a:t>
            </a:r>
            <a:r>
              <a:rPr lang="en-US" sz="2400" b="1" dirty="0">
                <a:solidFill>
                  <a:schemeClr val="tx1"/>
                </a:solidFill>
              </a:rPr>
              <a:t> 2: </a:t>
            </a:r>
            <a:r>
              <a:rPr lang="en-US" sz="2400" dirty="0">
                <a:solidFill>
                  <a:schemeClr val="tx1"/>
                </a:solidFill>
              </a:rPr>
              <a:t> (</a:t>
            </a:r>
            <a:r>
              <a:rPr lang="en-US" sz="2400" dirty="0" err="1">
                <a:solidFill>
                  <a:schemeClr val="tx1"/>
                </a:solidFill>
              </a:rPr>
              <a:t>aus</a:t>
            </a:r>
            <a:r>
              <a:rPr lang="en-US" sz="2400" dirty="0">
                <a:solidFill>
                  <a:schemeClr val="tx1"/>
                </a:solidFill>
              </a:rPr>
              <a:t> </a:t>
            </a:r>
            <a:r>
              <a:rPr lang="en-US" sz="2400" dirty="0" err="1">
                <a:solidFill>
                  <a:schemeClr val="tx1"/>
                </a:solidFill>
              </a:rPr>
              <a:t>dem</a:t>
            </a:r>
            <a:r>
              <a:rPr lang="en-US" sz="2400" dirty="0">
                <a:solidFill>
                  <a:schemeClr val="tx1"/>
                </a:solidFill>
              </a:rPr>
              <a:t> </a:t>
            </a:r>
            <a:r>
              <a:rPr lang="de-DE" sz="2400" dirty="0">
                <a:solidFill>
                  <a:schemeClr val="tx1"/>
                </a:solidFill>
              </a:rPr>
              <a:t>Urteil des Berufungsgerichts Turin, 904/2019 </a:t>
            </a:r>
            <a:r>
              <a:rPr lang="de-DE" sz="2400" i="1" dirty="0">
                <a:solidFill>
                  <a:schemeClr val="tx1"/>
                </a:solidFill>
              </a:rPr>
              <a:t>Romeo gegen INAIL)</a:t>
            </a:r>
          </a:p>
          <a:p>
            <a:pPr algn="l"/>
            <a:r>
              <a:rPr lang="de-DE" sz="2400" b="1" dirty="0">
                <a:solidFill>
                  <a:srgbClr val="FF0000"/>
                </a:solidFill>
              </a:rPr>
              <a:t/>
            </a:r>
            <a:br>
              <a:rPr lang="de-DE" sz="2400" b="1" dirty="0">
                <a:solidFill>
                  <a:srgbClr val="FF0000"/>
                </a:solidFill>
              </a:rPr>
            </a:br>
            <a:r>
              <a:rPr lang="de-DE" sz="2400" b="1" dirty="0">
                <a:solidFill>
                  <a:srgbClr val="FF0000"/>
                </a:solidFill>
              </a:rPr>
              <a:t>„die Autoren der vom INAIL aufgeführten Studien Mitglieder der ICNIRP sind direkt oder indirekt von der einschlägigen Branche finanziert worden.“</a:t>
            </a:r>
          </a:p>
          <a:p>
            <a:pPr algn="l"/>
            <a:r>
              <a:rPr lang="de-DE" sz="2400" dirty="0">
                <a:solidFill>
                  <a:srgbClr val="FF0000"/>
                </a:solidFill>
              </a:rPr>
              <a:t/>
            </a:r>
            <a:br>
              <a:rPr lang="de-DE" sz="2400" dirty="0">
                <a:solidFill>
                  <a:srgbClr val="FF0000"/>
                </a:solidFill>
              </a:rPr>
            </a:br>
            <a:endParaRPr lang="de-DE"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 y="76200"/>
            <a:ext cx="1770905" cy="990600"/>
          </a:xfrm>
          <a:prstGeom prst="rect">
            <a:avLst/>
          </a:prstGeom>
        </p:spPr>
      </p:pic>
      <p:sp>
        <p:nvSpPr>
          <p:cNvPr id="5" name="TextBox 4"/>
          <p:cNvSpPr txBox="1"/>
          <p:nvPr/>
        </p:nvSpPr>
        <p:spPr>
          <a:xfrm>
            <a:off x="533400" y="6508522"/>
            <a:ext cx="8077200" cy="215444"/>
          </a:xfrm>
          <a:prstGeom prst="rect">
            <a:avLst/>
          </a:prstGeom>
          <a:noFill/>
        </p:spPr>
        <p:txBody>
          <a:bodyPr wrap="square" rtlCol="0">
            <a:spAutoFit/>
          </a:bodyPr>
          <a:lstStyle/>
          <a:p>
            <a:pPr algn="ctr"/>
            <a:r>
              <a:rPr lang="en-US" sz="800" dirty="0"/>
              <a:t>©2021 Freiheitliche Bewegung Schweiz “FBS” ~  Referent Christian Oesch ~  </a:t>
            </a:r>
            <a:r>
              <a:rPr lang="de-DE" sz="800" dirty="0"/>
              <a:t>Keine Partei - Eine Bewegung - Für die Freiheit - Für die Zeit ~ </a:t>
            </a:r>
            <a:r>
              <a:rPr lang="en-US" sz="800" dirty="0" err="1"/>
              <a:t>Alle</a:t>
            </a:r>
            <a:r>
              <a:rPr lang="en-US" sz="800" dirty="0"/>
              <a:t> </a:t>
            </a:r>
            <a:r>
              <a:rPr lang="en-US" sz="800" dirty="0" err="1"/>
              <a:t>Rechte</a:t>
            </a:r>
            <a:r>
              <a:rPr lang="en-US" sz="800" dirty="0"/>
              <a:t> </a:t>
            </a:r>
            <a:r>
              <a:rPr lang="en-US" sz="800" dirty="0" err="1"/>
              <a:t>Vorbehalten</a:t>
            </a:r>
            <a:r>
              <a:rPr lang="en-US" sz="8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
            <a:ext cx="2743200" cy="1825475"/>
          </a:xfrm>
          <a:prstGeom prst="rect">
            <a:avLst/>
          </a:prstGeom>
        </p:spPr>
      </p:pic>
    </p:spTree>
    <p:extLst>
      <p:ext uri="{BB962C8B-B14F-4D97-AF65-F5344CB8AC3E}">
        <p14:creationId xmlns:p14="http://schemas.microsoft.com/office/powerpoint/2010/main" val="3071492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2049</Words>
  <Application>Microsoft Office PowerPoint</Application>
  <PresentationFormat>On-screen Show (4:3)</PresentationFormat>
  <Paragraphs>269</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Arbeitsblatt</vt:lpstr>
      <vt:lpstr>PowerPoint Presentation</vt:lpstr>
      <vt:lpstr>Übersicht</vt:lpstr>
      <vt:lpstr>Mein persönliches Fazit </vt:lpstr>
      <vt:lpstr>Das Problem-1 “5G”</vt:lpstr>
      <vt:lpstr>Das Problem-1 “5G”</vt:lpstr>
      <vt:lpstr>Das Problem-1 “5G”</vt:lpstr>
      <vt:lpstr>Das Problem-1 “5G”</vt:lpstr>
      <vt:lpstr>Das Problem-1 “5G”</vt:lpstr>
      <vt:lpstr>Das Problem-1 “5G”</vt:lpstr>
      <vt:lpstr>Das Problem-1 “5G”</vt:lpstr>
      <vt:lpstr>Das Problem-1 “5G”</vt:lpstr>
      <vt:lpstr>Das Problem-1 “5G”</vt:lpstr>
      <vt:lpstr>Das Problem-1 “5G”</vt:lpstr>
      <vt:lpstr>Das Problem-1 “5G”</vt:lpstr>
      <vt:lpstr>Das Problem-2 “Corona” </vt:lpstr>
      <vt:lpstr>Das Problem-2 “Corona” </vt:lpstr>
      <vt:lpstr>Das Problem-2 “Corona” </vt:lpstr>
      <vt:lpstr>Das Problem-2 “Corona” </vt:lpstr>
      <vt:lpstr>Das Problem-2 “Corona” </vt:lpstr>
      <vt:lpstr>Das Problem-2 “Corona” </vt:lpstr>
      <vt:lpstr>Das Problem-2 “Corona” </vt:lpstr>
      <vt:lpstr>Das Problem-2 “Corona” </vt:lpstr>
      <vt:lpstr>Das Problem-2 “Corona” </vt:lpstr>
      <vt:lpstr>Das Problem-2 “Corona” </vt:lpstr>
      <vt:lpstr>Zusammenfassung “5G &amp; Corona”</vt:lpstr>
      <vt:lpstr>Die Lösung-1 “Verhaltensweise”</vt:lpstr>
      <vt:lpstr>Die Lösung-1 “Verhaltensweise”</vt:lpstr>
      <vt:lpstr>Die Lösung-1 “Verhaltensweise”</vt:lpstr>
      <vt:lpstr>Die Lösung-1 “Verhaltensweise”</vt:lpstr>
      <vt:lpstr>Die Lösung-1 “Verhaltensweise”</vt:lpstr>
      <vt:lpstr>Die Lösung-1 “Verhaltensweise”</vt:lpstr>
      <vt:lpstr>Die Lösung-1 “Verhaltensweise”</vt:lpstr>
      <vt:lpstr>Die Lösung-1 “Verhaltensweise”</vt:lpstr>
      <vt:lpstr>Von der Ohnmacht zur Macht</vt:lpstr>
      <vt:lpstr>Die Lösung-2 “Methodik”</vt:lpstr>
      <vt:lpstr>Die Lösung-2 “Methodik”</vt:lpstr>
      <vt:lpstr>Die Lösung-2 “Methodik”</vt:lpstr>
      <vt:lpstr>Die Lösung-2 “Methodik”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dc:creator>
  <cp:lastModifiedBy>Windows User</cp:lastModifiedBy>
  <cp:revision>186</cp:revision>
  <cp:lastPrinted>2021-03-19T17:08:41Z</cp:lastPrinted>
  <dcterms:created xsi:type="dcterms:W3CDTF">2006-08-16T00:00:00Z</dcterms:created>
  <dcterms:modified xsi:type="dcterms:W3CDTF">2021-03-23T19:23:24Z</dcterms:modified>
</cp:coreProperties>
</file>